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8" r:id="rId103"/>
    <p:sldId id="357" r:id="rId104"/>
    <p:sldId id="359" r:id="rId105"/>
  </p:sldIdLst>
  <p:sldSz cx="9144000" cy="6858000" type="screen4x3"/>
  <p:notesSz cx="6858000" cy="9144000"/>
  <p:embeddedFontLst>
    <p:embeddedFont>
      <p:font typeface="Consolas" panose="020B0609020204030204" pitchFamily="49" charset="0"/>
      <p:regular r:id="rId107"/>
      <p:bold r:id="rId108"/>
      <p:italic r:id="rId109"/>
      <p:boldItalic r:id="rId110"/>
    </p:embeddedFont>
    <p:embeddedFont>
      <p:font typeface="Raleway" panose="020B0503030101060003" pitchFamily="34" charset="77"/>
      <p:regular r:id="rId111"/>
      <p:bold r:id="rId112"/>
      <p:italic r:id="rId113"/>
      <p:boldItalic r:id="rId114"/>
    </p:embeddedFont>
    <p:embeddedFont>
      <p:font typeface="Roboto" panose="02000000000000000000" pitchFamily="2"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9"/>
  </p:normalViewPr>
  <p:slideViewPr>
    <p:cSldViewPr snapToGrid="0">
      <p:cViewPr varScale="1">
        <p:scale>
          <a:sx n="88" d="100"/>
          <a:sy n="88" d="100"/>
        </p:scale>
        <p:origin x="1784"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ea70b57f1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ea70b57f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048eacfcb_0_1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048eacfcb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418a7ae65a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418a7ae65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[10] O. L. Fraser, “Urschleim in Silicon: Return Oriented Program Evolution with ROPER,” M.S. thesis, Dalhousie University, Halifax, Nova Scotia, Dec. 2018.  [Online].  Available: https://pdfs.semanticscholar.org/959e/d1164c7919e9bc22779c75b13c32f4e37129.pdf.  [Accessed Aug. 30, 2019].</a:t>
            </a:r>
            <a:endParaRPr/>
          </a:p>
          <a:p>
            <a:pPr marL="0" lvl="0" indent="0" algn="l" rtl="0">
              <a:spcBef>
                <a:spcPts val="0"/>
              </a:spcBef>
              <a:spcAft>
                <a:spcPts val="0"/>
              </a:spcAft>
              <a:buNone/>
            </a:pPr>
            <a:r>
              <a:rPr lang="en-GB"/>
              <a:t>[11] </a:t>
            </a:r>
            <a:r>
              <a:rPr lang="en-GB">
                <a:solidFill>
                  <a:schemeClr val="dk1"/>
                </a:solidFill>
              </a:rPr>
              <a:t>O. L. Fraser (Oblivia-Simplex), “Return Oriented Programme Evolution with ROPER,” [Online].  Available: https://github.com/oblivia-simplex/roper</a:t>
            </a:r>
            <a:r>
              <a:rPr lang="en-GB"/>
              <a:t>.  [Accessed Aug. 30, 2019].</a:t>
            </a: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418a7ae65a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418a7ae65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18a7ae65a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418a7ae6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761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18a7ae65a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418a7ae6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18a7ae65a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418a7ae6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40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048eacfcb_0_9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048eacfcb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3fde8c2e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3fde8c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048eacfcb_0_1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048eacfcb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048eacfcb_0_1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048eacfcb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3fde8c2e8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3fde8c2e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048eacfcb_0_1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048eacfcb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048eacfcb_0_1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048eacfcb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048eacfcb_0_1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048eacfcb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048eacfcb_0_13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048eacfcb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fde8c2e8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fde8c2e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048eacfcb_0_13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048eacfcb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048eacfcb_0_13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048eacfcb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048eacfcb_0_1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048eacfcb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048eacfcb_0_1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048eacfcb_0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048eacfcb_0_1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048eacfcb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highlighted bytes are the ones shown on the previous “Assembly”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048eacfcb_0_1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048eacfcb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3fde8c2e8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3fde8c2e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048eacfcb_0_14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048eacfcb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3fde8c2e8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3fde8c2e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048eacfcb_0_1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048eacfcb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3fde8c2e8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3fde8c2e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  E. J. Chikofsky and J. H. Cross, “Reverse engineering and design recovery: A taxonomy,” </a:t>
            </a:r>
            <a:r>
              <a:rPr lang="en-GB" i="1"/>
              <a:t>IEEE Software</a:t>
            </a:r>
            <a:r>
              <a:rPr lang="en-GB"/>
              <a:t>, vol. 7, pp. 13-17, 1990.</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048eacfcb_0_1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048eacfcb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048eacfcb_0_14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048eacfcb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048eacfcb_0_14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048eacfcb_0_1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48eacfcb_0_1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48eacfcb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3fde8c2e8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3fde8c2e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04d67cea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04d67ce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04d67cea0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04d67cea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04d67cea0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04d67ce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04d67cea0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04d67cea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04d67cea0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04d67ce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ea70b57f1_0_6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ea70b57f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 Trend Micro Inc., “Back-to-Back Campaigns: Neko, Mirai, and Bashlite Malware Variants Use Various Exploits to Target Several Routers, Devices,” Trend Micro Security Intelligence Blog, Aug. 13, 2019.  [Online].  Available: https://blog.trendmicro.com/trendlabs-security-intelligence/back-to-back-campaigns-neko-mirai-and-bashlite-malware-variants-use-various-exploits-to-target-several-routers-devices/.  [accessed Aug. 30, 2019].</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fde8c2e8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fde8c2e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04d67cea0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04d67cea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ea70b57f1_0_6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ea70b57f1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04d67cea0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604d67cea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04d67cea0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04d67ce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04d67cea0_0_7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04d67cea0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fd1e13f4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fd1e13f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604d67cea0_0_7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604d67cea0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604d67cea0_0_7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604d67cea0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604d67cea0_0_7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604d67cea0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fde8c2e8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fde8c2e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 S. Hollister, “Hackers obtain PS3 private cryptography key due to epic programming fail? (update),” Engadget, Dec. 29, 2010.  [Online].  Available: https://www.engadget.com/2010/12/29/hackers-obtain-ps3-private-cryptography-key-due-to-epic-programm/. [Accessed Aug. 30, 2019].</a:t>
            </a:r>
            <a:endParaRPr/>
          </a:p>
          <a:p>
            <a:pPr marL="0" lvl="0" indent="0" algn="l" rtl="0">
              <a:spcBef>
                <a:spcPts val="0"/>
              </a:spcBef>
              <a:spcAft>
                <a:spcPts val="0"/>
              </a:spcAft>
              <a:buNone/>
            </a:pPr>
            <a:endParaRPr/>
          </a:p>
          <a:p>
            <a:pPr marL="0" lvl="0" indent="0" algn="l" rtl="0">
              <a:spcBef>
                <a:spcPts val="0"/>
              </a:spcBef>
              <a:spcAft>
                <a:spcPts val="0"/>
              </a:spcAft>
              <a:buNone/>
            </a:pPr>
            <a:r>
              <a:rPr lang="en-GB"/>
              <a:t>[4] C. Johnston, “PS3 hacked through poor cryptography implementation,” Ars Technica, Dec. 20, 2010.  [Online].  Available: https://arstechnica.com/gaming/2010/12/ps3-hacked-through-poor-implementation-of-cryptography/.  [Accessed Aug. 30, 2019].</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04d67cea0_0_7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04d67cea0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04d67cea0_0_7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04d67ce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04d67cea0_0_8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604d67cea0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604d67cea0_0_8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604d67cea0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04d67cea0_0_8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604d67cea0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04d67cea0_0_7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04d67cea0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fd1e13f4c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fd1e13f4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[5] Aleph One, “Smashing The Stack For Fun And Profit,” </a:t>
            </a:r>
            <a:r>
              <a:rPr lang="en-GB" i="1"/>
              <a:t>Phrack</a:t>
            </a:r>
            <a:r>
              <a:rPr lang="en-GB"/>
              <a:t>, vol. 7, issue 49, Nov. 8, 1996.  [Online].  Available: http://phrack.org/issues/49/14.html. [Accessed Aug. 30, 2019].</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18a7ae65a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18a7ae65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[6] Solar Designer, “Getting around non-executable stack (and fix),” Bugtraq, Aug. 10, 1997.  [Online].  Available: https://seclists.org/bugtraq/1997/Aug/63.  [Accessed Aug. 30, 2019].</a:t>
            </a:r>
            <a:endParaRPr/>
          </a:p>
          <a:p>
            <a:pPr marL="0" lvl="0" indent="0" algn="l" rtl="0">
              <a:spcBef>
                <a:spcPts val="0"/>
              </a:spcBef>
              <a:spcAft>
                <a:spcPts val="0"/>
              </a:spcAft>
              <a:buNone/>
            </a:pPr>
            <a:r>
              <a:rPr lang="en-GB"/>
              <a:t>[7] H. Shacham, “The geometry of innocent flesh on the bone: return-into-libc without function calls (on the x86),” In Proc. 14th ACM conference on Computer and Communications Security, 2007, pp. 552-561.</a:t>
            </a:r>
            <a:endParaRPr/>
          </a:p>
          <a:p>
            <a:pPr marL="0" lvl="0" indent="0" algn="l" rtl="0">
              <a:spcBef>
                <a:spcPts val="0"/>
              </a:spcBef>
              <a:spcAft>
                <a:spcPts val="0"/>
              </a:spcAft>
              <a:buNone/>
            </a:pPr>
            <a:r>
              <a:rPr lang="en-GB"/>
              <a:t>[8] T. Kornau, “Return Oriented Programming for the ARM Architecture.” M.S. thesis, Ruhr-Universität Bochum, Dec. 22, 2009. [Online].  Available: http://zynamics.com/downloads/kornau-tim--diplomarbeit--rop.pdf.  [Accessed Aug. 30, 2019]</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18a7ae65a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18a7ae65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04d67cea0_0_7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604d67cea0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3fde8c2e8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3fde8c2e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04d67cea0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04d67cea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04d67cea0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604d67cea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04d67cea0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604d67cea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604d67cea0_0_8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604d67cea0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04d67cea0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04d67cea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604d67cea0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604d67cea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04d67cea0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04d67cea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[9] MIPS Technologies Inc., “MIPS® Architecture for Programmers Volume II-A: The MIPS32® Instruction Set Manual,” Doc. No. MD00086, Rev. 6.06, Dec. 15, 2016.  [Online].  Available: https://www.mips.com/?do-download=the-mips32-instruction-set-v6-06.  [Accessed Aug. 30, 2019].</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04d67cea0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04d67cea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604d67cea0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604d67cea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04d67cea0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04d67cea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3fde8c2e8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3fde8c2e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604d67cea0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604d67cea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Didn’t filter on the two least significant bytes because the filter would have been too granular to define manually</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604d67cea0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604d67cea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04d67cea0_0_5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604d67cea0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604d67cea0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604d67cea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04d67cea0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604d67cea0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04d67cea0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04d67cea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604d67cea0_0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604d67cea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604d67cea0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604d67cea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604d67cea0_0_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604d67cea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604d67cea0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604d67cea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048eacfc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048eacfc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04d67cea0_0_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04d67cea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604d67cea0_0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604d67cea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604d67cea0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604d67cea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604d67cea0_0_4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604d67cea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604d67cea0_0_5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604d67cea0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04d67cea0_0_7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604d67cea0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5fd1e13f4c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5fd1e13f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3fde8c2e8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33fde8c2e8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04d67cea0_0_5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04d67cea0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04d67cea0_0_5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04d67cea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04d67cea0_0_8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04d67cea0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604d67cea0_0_5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604d67cea0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604d67cea0_0_5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604d67cea0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604d67cea0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604d67cea0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604d67cea0_0_5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604d67cea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04d67cea0_0_6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04d67cea0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604d67cea0_0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604d67cea0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604d67cea0_0_6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604d67cea0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604d67cea0_0_5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604d67cea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604d67cea0_0_7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604d67cea0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604d67cea0_0_7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604d67cea0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308150" y="1758200"/>
            <a:ext cx="7110000" cy="713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56" name="Google Shape;56;p1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13"/>
          <p:cNvSpPr txBox="1"/>
          <p:nvPr/>
        </p:nvSpPr>
        <p:spPr>
          <a:xfrm>
            <a:off x="226550" y="104667"/>
            <a:ext cx="9981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58" name="Google Shape;58;p13"/>
          <p:cNvSpPr txBox="1"/>
          <p:nvPr/>
        </p:nvSpPr>
        <p:spPr>
          <a:xfrm>
            <a:off x="1296767" y="104667"/>
            <a:ext cx="21006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59" name="Google Shape;59;p13"/>
          <p:cNvSpPr txBox="1"/>
          <p:nvPr/>
        </p:nvSpPr>
        <p:spPr>
          <a:xfrm>
            <a:off x="8213935" y="104667"/>
            <a:ext cx="7059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60"/>
        <p:cNvGrpSpPr/>
        <p:nvPr/>
      </p:nvGrpSpPr>
      <p:grpSpPr>
        <a:xfrm>
          <a:off x="0" y="0"/>
          <a:ext cx="0" cy="0"/>
          <a:chOff x="0" y="0"/>
          <a:chExt cx="0" cy="0"/>
        </a:xfrm>
      </p:grpSpPr>
      <p:grpSp>
        <p:nvGrpSpPr>
          <p:cNvPr id="61" name="Google Shape;61;p14"/>
          <p:cNvGrpSpPr/>
          <p:nvPr/>
        </p:nvGrpSpPr>
        <p:grpSpPr>
          <a:xfrm>
            <a:off x="830392" y="1588427"/>
            <a:ext cx="745763" cy="61102"/>
            <a:chOff x="4580561" y="2589004"/>
            <a:chExt cx="1064464" cy="25200"/>
          </a:xfrm>
        </p:grpSpPr>
        <p:sp>
          <p:nvSpPr>
            <p:cNvPr id="62" name="Google Shape;62;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4"/>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5" name="Google Shape;65;p1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66" name="Google Shape;66;p14">
            <a:hlinkClick r:id="" action="ppaction://noaction"/>
          </p:cNvPr>
          <p:cNvSpPr/>
          <p:nvPr/>
        </p:nvSpPr>
        <p:spPr>
          <a:xfrm>
            <a:off x="8280450" y="0"/>
            <a:ext cx="863400" cy="6057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67;p14">
            <a:hlinkClick r:id="" action="ppaction://noaction"/>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8" name="Google Shape;68;p14">
            <a:hlinkClick r:id="" action="ppaction://noaction"/>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69" name="Google Shape;69;p14">
            <a:hlinkClick r:id="" action="ppaction://noaction"/>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70"/>
        <p:cNvGrpSpPr/>
        <p:nvPr/>
      </p:nvGrpSpPr>
      <p:grpSpPr>
        <a:xfrm>
          <a:off x="0" y="0"/>
          <a:ext cx="0" cy="0"/>
          <a:chOff x="0" y="0"/>
          <a:chExt cx="0" cy="0"/>
        </a:xfrm>
      </p:grpSpPr>
      <p:pic>
        <p:nvPicPr>
          <p:cNvPr id="71" name="Google Shape;71;p15" descr="shutterstock_31891705.jp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50433"/>
            <a:ext cx="9143999" cy="6207561"/>
          </a:xfrm>
          <a:prstGeom prst="rect">
            <a:avLst/>
          </a:prstGeom>
          <a:noFill/>
          <a:ln>
            <a:noFill/>
          </a:ln>
        </p:spPr>
      </p:pic>
      <p:sp>
        <p:nvSpPr>
          <p:cNvPr id="72" name="Google Shape;72;p1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74" name="Google Shape;74;p15">
            <a:hlinkClick r:id="" action="ppaction://noaction"/>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5">
            <a:hlinkClick r:id="" action="ppaction://noaction"/>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6" name="Google Shape;76;p15">
            <a:hlinkClick r:id="" action="ppaction://noaction"/>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7" name="Google Shape;77;p15">
            <a:hlinkClick r:id="" action="ppaction://noaction"/>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78" name="Google Shape;78;p15"/>
          <p:cNvSpPr txBox="1">
            <a:spLocks noGrp="1"/>
          </p:cNvSpPr>
          <p:nvPr>
            <p:ph type="title"/>
          </p:nvPr>
        </p:nvSpPr>
        <p:spPr>
          <a:xfrm>
            <a:off x="729450" y="2741833"/>
            <a:ext cx="5887500" cy="202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79"/>
        <p:cNvGrpSpPr/>
        <p:nvPr/>
      </p:nvGrpSpPr>
      <p:grpSpPr>
        <a:xfrm>
          <a:off x="0" y="0"/>
          <a:ext cx="0" cy="0"/>
          <a:chOff x="0" y="0"/>
          <a:chExt cx="0" cy="0"/>
        </a:xfrm>
      </p:grpSpPr>
      <p:sp>
        <p:nvSpPr>
          <p:cNvPr id="80" name="Google Shape;80;p1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16">
            <a:hlinkClick r:id="" action="ppaction://noaction"/>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6">
            <a:hlinkClick r:id="" action="ppaction://noaction"/>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16">
            <a:hlinkClick r:id="" action="ppaction://noaction"/>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6">
            <a:hlinkClick r:id="" action="ppaction://noaction"/>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86" name="Google Shape;86;p16"/>
          <p:cNvSpPr txBox="1">
            <a:spLocks noGrp="1"/>
          </p:cNvSpPr>
          <p:nvPr>
            <p:ph type="body" idx="1"/>
          </p:nvPr>
        </p:nvSpPr>
        <p:spPr>
          <a:xfrm>
            <a:off x="729450" y="1424867"/>
            <a:ext cx="7688700" cy="1379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87"/>
        <p:cNvGrpSpPr/>
        <p:nvPr/>
      </p:nvGrpSpPr>
      <p:grpSpPr>
        <a:xfrm>
          <a:off x="0" y="0"/>
          <a:ext cx="0" cy="0"/>
          <a:chOff x="0" y="0"/>
          <a:chExt cx="0" cy="0"/>
        </a:xfrm>
      </p:grpSpPr>
      <p:pic>
        <p:nvPicPr>
          <p:cNvPr id="88" name="Google Shape;88;p17" descr="shutterstock_429987889_edited.jp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650433"/>
            <a:ext cx="9144000" cy="6207571"/>
          </a:xfrm>
          <a:prstGeom prst="rect">
            <a:avLst/>
          </a:prstGeom>
          <a:noFill/>
          <a:ln>
            <a:noFill/>
          </a:ln>
        </p:spPr>
      </p:pic>
      <p:sp>
        <p:nvSpPr>
          <p:cNvPr id="89" name="Google Shape;89;p17"/>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7"/>
          <p:cNvGrpSpPr/>
          <p:nvPr/>
        </p:nvGrpSpPr>
        <p:grpSpPr>
          <a:xfrm>
            <a:off x="830392" y="1588427"/>
            <a:ext cx="745763" cy="61102"/>
            <a:chOff x="4580561" y="2589004"/>
            <a:chExt cx="1064464" cy="25200"/>
          </a:xfrm>
        </p:grpSpPr>
        <p:sp>
          <p:nvSpPr>
            <p:cNvPr id="91" name="Google Shape;91;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7"/>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4" name="Google Shape;94;p17"/>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1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96" name="Google Shape;96;p17">
            <a:hlinkClick r:id="" action="ppaction://noaction"/>
          </p:cNvPr>
          <p:cNvSpPr/>
          <p:nvPr/>
        </p:nvSpPr>
        <p:spPr>
          <a:xfrm>
            <a:off x="8280450" y="0"/>
            <a:ext cx="863400" cy="60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7">
            <a:hlinkClick r:id="" action="ppaction://noaction"/>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8" name="Google Shape;98;p17">
            <a:hlinkClick r:id="" action="ppaction://noaction"/>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9" name="Google Shape;99;p17">
            <a:hlinkClick r:id="" action="ppaction://noaction"/>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9"/>
          <p:cNvSpPr/>
          <p:nvPr/>
        </p:nvSpPr>
        <p:spPr>
          <a:xfrm>
            <a:off x="3144950" y="6502025"/>
            <a:ext cx="1427100" cy="35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p:nvPr/>
        </p:nvSpPr>
        <p:spPr>
          <a:xfrm>
            <a:off x="3268200" y="6501900"/>
            <a:ext cx="2607600" cy="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595959"/>
                </a:solidFill>
              </a:rPr>
              <a:t>Approved for public release; unlimited distribution</a:t>
            </a:r>
            <a:endParaRPr sz="800">
              <a:solidFill>
                <a:srgbClr val="595959"/>
              </a:solidFill>
            </a:endParaRPr>
          </a:p>
          <a:p>
            <a:pPr marL="0" lvl="0" indent="0" algn="ctr" rtl="0">
              <a:spcBef>
                <a:spcPts val="0"/>
              </a:spcBef>
              <a:spcAft>
                <a:spcPts val="0"/>
              </a:spcAft>
              <a:buNone/>
            </a:pPr>
            <a:r>
              <a:rPr lang="en-GB" sz="800">
                <a:solidFill>
                  <a:srgbClr val="595959"/>
                </a:solidFill>
              </a:rPr>
              <a:t>Not export controlled per ES-FL-091219-0198</a:t>
            </a:r>
            <a:endParaRPr sz="800">
              <a:solidFill>
                <a:srgbClr val="59595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a:off x="0" y="6501900"/>
            <a:ext cx="962100" cy="35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 BAE Systems</a:t>
            </a:r>
            <a:endParaRPr sz="800">
              <a:solidFill>
                <a:schemeClr val="dk2"/>
              </a:solidFill>
            </a:endParaRPr>
          </a:p>
        </p:txBody>
      </p:sp>
      <p:sp>
        <p:nvSpPr>
          <p:cNvPr id="10" name="Google Shape;10;p1"/>
          <p:cNvSpPr txBox="1"/>
          <p:nvPr/>
        </p:nvSpPr>
        <p:spPr>
          <a:xfrm>
            <a:off x="3268200" y="6501900"/>
            <a:ext cx="2607600" cy="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595959"/>
                </a:solidFill>
              </a:rPr>
              <a:t>Approved for public release; unlimited distribution</a:t>
            </a:r>
            <a:endParaRPr sz="800">
              <a:solidFill>
                <a:srgbClr val="595959"/>
              </a:solidFill>
            </a:endParaRPr>
          </a:p>
          <a:p>
            <a:pPr marL="0" lvl="0" indent="0" algn="ctr" rtl="0">
              <a:spcBef>
                <a:spcPts val="0"/>
              </a:spcBef>
              <a:spcAft>
                <a:spcPts val="0"/>
              </a:spcAft>
              <a:buNone/>
            </a:pPr>
            <a:r>
              <a:rPr lang="en-GB" sz="800">
                <a:solidFill>
                  <a:srgbClr val="595959"/>
                </a:solidFill>
              </a:rPr>
              <a:t>Not export controlled per ES-FL-091219-0198</a:t>
            </a:r>
            <a:endParaRPr sz="800">
              <a:solidFill>
                <a:srgbClr val="595959"/>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pache.org/licenses/LICENSE-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ctrTitle"/>
          </p:nvPr>
        </p:nvSpPr>
        <p:spPr>
          <a:xfrm>
            <a:off x="181071" y="879991"/>
            <a:ext cx="8832292" cy="16749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dirty="0"/>
              <a:t>Internet of Things Reverse Engineering with Ghidra</a:t>
            </a:r>
            <a:endParaRPr sz="4800" dirty="0"/>
          </a:p>
        </p:txBody>
      </p:sp>
      <p:sp>
        <p:nvSpPr>
          <p:cNvPr id="105" name="Google Shape;105;p18"/>
          <p:cNvSpPr txBox="1"/>
          <p:nvPr/>
        </p:nvSpPr>
        <p:spPr>
          <a:xfrm>
            <a:off x="181072" y="4303105"/>
            <a:ext cx="8779158" cy="194674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latin typeface="Consolas"/>
                <a:ea typeface="Consolas"/>
                <a:cs typeface="Consolas"/>
                <a:sym typeface="Consolas"/>
              </a:rPr>
              <a:t>Copyright, 2019 BAE Systems</a:t>
            </a:r>
            <a:endParaRPr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GB" dirty="0">
                <a:latin typeface="Consolas"/>
                <a:ea typeface="Consolas"/>
                <a:cs typeface="Consolas"/>
                <a:sym typeface="Consolas"/>
              </a:rPr>
              <a:t>Licensed under the Apache License, Version 2.0 (the "License"); you may not use this file except in compliance with the License.  You may obtain a copy of the License at </a:t>
            </a:r>
            <a:endParaRPr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GB" dirty="0">
                <a:latin typeface="Consolas"/>
                <a:ea typeface="Consolas"/>
                <a:cs typeface="Consolas"/>
                <a:sym typeface="Consolas"/>
                <a:hlinkClick r:id="rId3"/>
              </a:rPr>
              <a:t>https://www.apache.org/licenses/</a:t>
            </a:r>
            <a:r>
              <a:rPr lang="en-GB">
                <a:latin typeface="Consolas"/>
                <a:ea typeface="Consolas"/>
                <a:cs typeface="Consolas"/>
                <a:sym typeface="Consolas"/>
                <a:hlinkClick r:id="rId3"/>
              </a:rPr>
              <a:t>LICENSE-2.0</a:t>
            </a:r>
            <a:r>
              <a:rPr lang="en-GB">
                <a:latin typeface="Consolas"/>
                <a:ea typeface="Consolas"/>
                <a:cs typeface="Consolas"/>
                <a:sym typeface="Consolas"/>
              </a:rPr>
              <a:t>.</a:t>
            </a:r>
            <a:r>
              <a:rPr lang="en-GB" dirty="0">
                <a:latin typeface="Consolas"/>
                <a:ea typeface="Consolas"/>
                <a:cs typeface="Consolas"/>
                <a:sym typeface="Consolas"/>
              </a:rPr>
              <a:t> </a:t>
            </a:r>
            <a:r>
              <a:rPr lang="en-GB">
                <a:latin typeface="Consolas"/>
                <a:ea typeface="Consolas"/>
                <a:cs typeface="Consolas"/>
                <a:sym typeface="Consolas"/>
              </a:rPr>
              <a:t>Unless </a:t>
            </a:r>
            <a:r>
              <a:rPr lang="en-GB" dirty="0">
                <a:latin typeface="Consolas"/>
                <a:ea typeface="Consolas"/>
                <a:cs typeface="Consolas"/>
                <a:sym typeface="Consolas"/>
              </a:rPr>
              <a:t>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endParaRPr dirty="0"/>
          </a:p>
        </p:txBody>
      </p:sp>
      <p:sp>
        <p:nvSpPr>
          <p:cNvPr id="106" name="Google Shape;106;p18"/>
          <p:cNvSpPr txBox="1"/>
          <p:nvPr/>
        </p:nvSpPr>
        <p:spPr>
          <a:xfrm>
            <a:off x="4569300" y="3501031"/>
            <a:ext cx="4390929" cy="62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GB" sz="2800" dirty="0"/>
              <a:t>Troy Shurtleff (</a:t>
            </a:r>
            <a:r>
              <a:rPr lang="en-GB" sz="2800"/>
              <a:t>Author)</a:t>
            </a:r>
            <a:endParaRPr sz="2800" dirty="0"/>
          </a:p>
        </p:txBody>
      </p:sp>
      <p:sp>
        <p:nvSpPr>
          <p:cNvPr id="107" name="Google Shape;107;p18"/>
          <p:cNvSpPr txBox="1"/>
          <p:nvPr/>
        </p:nvSpPr>
        <p:spPr>
          <a:xfrm>
            <a:off x="0" y="6501900"/>
            <a:ext cx="962100" cy="35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 BAE Systems</a:t>
            </a:r>
            <a:endParaRPr sz="800">
              <a:solidFill>
                <a:schemeClr val="dk2"/>
              </a:solidFill>
            </a:endParaRPr>
          </a:p>
        </p:txBody>
      </p:sp>
      <p:sp>
        <p:nvSpPr>
          <p:cNvPr id="2" name="Slide Number Placeholder 1">
            <a:extLst>
              <a:ext uri="{FF2B5EF4-FFF2-40B4-BE49-F238E27FC236}">
                <a16:creationId xmlns:a16="http://schemas.microsoft.com/office/drawing/2014/main" id="{E2894DA1-B50C-A640-92E6-9C656FBCE8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
        <p:nvSpPr>
          <p:cNvPr id="3" name="TextBox 2">
            <a:extLst>
              <a:ext uri="{FF2B5EF4-FFF2-40B4-BE49-F238E27FC236}">
                <a16:creationId xmlns:a16="http://schemas.microsoft.com/office/drawing/2014/main" id="{E2D15C3E-EA30-814D-B995-8D523FB2D56F}"/>
              </a:ext>
            </a:extLst>
          </p:cNvPr>
          <p:cNvSpPr txBox="1"/>
          <p:nvPr/>
        </p:nvSpPr>
        <p:spPr>
          <a:xfrm>
            <a:off x="6197600" y="6388982"/>
            <a:ext cx="1901371" cy="307777"/>
          </a:xfrm>
          <a:prstGeom prst="rect">
            <a:avLst/>
          </a:prstGeom>
          <a:noFill/>
        </p:spPr>
        <p:txBody>
          <a:bodyPr wrap="square" rtlCol="0">
            <a:spAutoFit/>
          </a:bodyPr>
          <a:lstStyle/>
          <a:p>
            <a:r>
              <a:rPr lang="en-US" dirty="0"/>
              <a:t>9/29/2019 14:00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226208" y="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Machine Code</a:t>
            </a:r>
            <a:endParaRPr sz="4000" dirty="0"/>
          </a:p>
        </p:txBody>
      </p:sp>
      <p:sp>
        <p:nvSpPr>
          <p:cNvPr id="163" name="Google Shape;163;p27"/>
          <p:cNvSpPr txBox="1">
            <a:spLocks noGrp="1"/>
          </p:cNvSpPr>
          <p:nvPr>
            <p:ph type="body" idx="1"/>
          </p:nvPr>
        </p:nvSpPr>
        <p:spPr>
          <a:xfrm>
            <a:off x="41079" y="1212961"/>
            <a:ext cx="8746808"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b="1" dirty="0">
                <a:solidFill>
                  <a:schemeClr val="tx1"/>
                </a:solidFill>
              </a:rPr>
              <a:t>Machine code</a:t>
            </a:r>
            <a:r>
              <a:rPr lang="en-GB" sz="2000" dirty="0">
                <a:solidFill>
                  <a:schemeClr val="tx1"/>
                </a:solidFill>
              </a:rPr>
              <a:t> is a binary representation of instructions to be executed by a processor with a specific architecture (e.g. x86, ARM, MIPS)</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Machine code is not intended to be readily understood by humans</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The translation between assembly code instructions and machine code instructions is 1-to-1</a:t>
            </a:r>
            <a:endParaRPr sz="2000" dirty="0">
              <a:solidFill>
                <a:schemeClr val="tx1"/>
              </a:solidFill>
            </a:endParaRPr>
          </a:p>
          <a:p>
            <a:pPr marL="914400" lvl="1" indent="-317500" algn="l" rtl="0">
              <a:lnSpc>
                <a:spcPct val="100000"/>
              </a:lnSpc>
              <a:spcBef>
                <a:spcPts val="400"/>
              </a:spcBef>
              <a:spcAft>
                <a:spcPts val="0"/>
              </a:spcAft>
              <a:buSzPts val="1400"/>
              <a:buChar char="○"/>
            </a:pPr>
            <a:r>
              <a:rPr lang="en-GB" sz="1600" dirty="0">
                <a:solidFill>
                  <a:schemeClr val="tx1"/>
                </a:solidFill>
              </a:rPr>
              <a:t>The “forward engineering” process involves a translation from assembly code to machine code</a:t>
            </a:r>
            <a:endParaRPr sz="1600" dirty="0">
              <a:solidFill>
                <a:schemeClr val="tx1"/>
              </a:solidFill>
            </a:endParaRPr>
          </a:p>
          <a:p>
            <a:pPr marL="457200" lvl="0" indent="-342900" algn="l" rtl="0">
              <a:lnSpc>
                <a:spcPct val="100000"/>
              </a:lnSpc>
              <a:spcBef>
                <a:spcPts val="1000"/>
              </a:spcBef>
              <a:spcAft>
                <a:spcPts val="0"/>
              </a:spcAft>
              <a:buSzPts val="1800"/>
              <a:buChar char="●"/>
            </a:pPr>
            <a:r>
              <a:rPr lang="en-GB" dirty="0">
                <a:solidFill>
                  <a:schemeClr val="tx1"/>
                </a:solidFill>
              </a:rPr>
              <a:t>Because there is a 1-to-1 relationship between assembly code instructions and machine code instructions, there are a variety of algorithms that do a reasonable job disassembling machine code (i.e. machine code to assembly code)</a:t>
            </a:r>
            <a:endParaRPr dirty="0">
              <a:solidFill>
                <a:schemeClr val="tx1"/>
              </a:solidFill>
            </a:endParaRPr>
          </a:p>
          <a:p>
            <a:pPr marL="914400" lvl="1" indent="-317500" algn="l" rtl="0">
              <a:lnSpc>
                <a:spcPct val="100000"/>
              </a:lnSpc>
              <a:spcBef>
                <a:spcPts val="400"/>
              </a:spcBef>
              <a:spcAft>
                <a:spcPts val="0"/>
              </a:spcAft>
              <a:buSzPts val="1400"/>
              <a:buChar char="○"/>
            </a:pPr>
            <a:r>
              <a:rPr lang="en-GB" sz="1600" dirty="0">
                <a:solidFill>
                  <a:schemeClr val="tx1"/>
                </a:solidFill>
              </a:rPr>
              <a:t>For example, linear sweep and recursive descent are two primary disassembly algorithms </a:t>
            </a:r>
            <a:endParaRPr sz="1600" dirty="0">
              <a:solidFill>
                <a:schemeClr val="tx1"/>
              </a:solidFill>
            </a:endParaRPr>
          </a:p>
          <a:p>
            <a:pPr marL="914400" lvl="1" indent="-317500" algn="l" rtl="0">
              <a:lnSpc>
                <a:spcPct val="100000"/>
              </a:lnSpc>
              <a:spcBef>
                <a:spcPts val="400"/>
              </a:spcBef>
              <a:spcAft>
                <a:spcPts val="1000"/>
              </a:spcAft>
              <a:buSzPts val="1400"/>
              <a:buChar char="○"/>
            </a:pPr>
            <a:r>
              <a:rPr lang="en-GB" sz="1600" dirty="0">
                <a:solidFill>
                  <a:schemeClr val="tx1"/>
                </a:solidFill>
              </a:rPr>
              <a:t>As a reverse engineer, you should understand that these algorithms are not perfect and there are anti-reversing techniques specifically intended to make these translations fail</a:t>
            </a:r>
            <a:endParaRPr sz="1600" dirty="0">
              <a:solidFill>
                <a:schemeClr val="tx1"/>
              </a:solidFill>
            </a:endParaRPr>
          </a:p>
        </p:txBody>
      </p:sp>
      <p:sp>
        <p:nvSpPr>
          <p:cNvPr id="2" name="Slide Number Placeholder 1">
            <a:extLst>
              <a:ext uri="{FF2B5EF4-FFF2-40B4-BE49-F238E27FC236}">
                <a16:creationId xmlns:a16="http://schemas.microsoft.com/office/drawing/2014/main" id="{A5AC1341-F144-E647-A936-5362A3AA1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17"/>
          <p:cNvSpPr txBox="1">
            <a:spLocks noGrp="1"/>
          </p:cNvSpPr>
          <p:nvPr>
            <p:ph type="title"/>
          </p:nvPr>
        </p:nvSpPr>
        <p:spPr>
          <a:xfrm>
            <a:off x="110094"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ROP Gadgets With Ghidra: Conclusions</a:t>
            </a:r>
            <a:endParaRPr sz="3600" dirty="0"/>
          </a:p>
        </p:txBody>
      </p:sp>
      <p:sp>
        <p:nvSpPr>
          <p:cNvPr id="1296" name="Google Shape;1296;p117"/>
          <p:cNvSpPr txBox="1">
            <a:spLocks noGrp="1"/>
          </p:cNvSpPr>
          <p:nvPr>
            <p:ph type="body" idx="1"/>
          </p:nvPr>
        </p:nvSpPr>
        <p:spPr>
          <a:xfrm>
            <a:off x="110094" y="991743"/>
            <a:ext cx="8911064"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We used off-the-shelf features in Ghidra to find a sequence of two ROP gadgets that perform register manipulations needed to construct a proof-of-concept exploit</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This work would be preceded by vulnerability identification and characterization using fuzzing and debugging, which we did not cover here</a:t>
            </a:r>
            <a:endParaRPr sz="1800" dirty="0">
              <a:solidFill>
                <a:schemeClr val="tx1"/>
              </a:solidFill>
            </a:endParaRPr>
          </a:p>
          <a:p>
            <a:pPr marL="457200" lvl="0" indent="-342900" algn="l" rtl="0">
              <a:spcBef>
                <a:spcPts val="400"/>
              </a:spcBef>
              <a:spcAft>
                <a:spcPts val="0"/>
              </a:spcAft>
              <a:buSzPts val="1800"/>
              <a:buChar char="●"/>
            </a:pPr>
            <a:r>
              <a:rPr lang="en-GB" sz="2000" dirty="0">
                <a:solidFill>
                  <a:schemeClr val="tx1"/>
                </a:solidFill>
              </a:rPr>
              <a:t>Ghidra’s off-the-shelf GUI features helped us do this reasonably efficiently</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The automation and scripting features provided by Ghidra can improve our efficiency</a:t>
            </a:r>
            <a:endParaRPr sz="1800" dirty="0">
              <a:solidFill>
                <a:schemeClr val="tx1"/>
              </a:solidFill>
            </a:endParaRPr>
          </a:p>
          <a:p>
            <a:pPr marL="457200" lvl="0" indent="-342900" algn="l" rtl="0">
              <a:lnSpc>
                <a:spcPct val="100000"/>
              </a:lnSpc>
              <a:spcBef>
                <a:spcPts val="400"/>
              </a:spcBef>
              <a:spcAft>
                <a:spcPts val="0"/>
              </a:spcAft>
              <a:buSzPts val="1800"/>
              <a:buChar char="●"/>
            </a:pPr>
            <a:r>
              <a:rPr lang="en-GB" sz="2000" dirty="0">
                <a:solidFill>
                  <a:schemeClr val="tx1"/>
                </a:solidFill>
              </a:rPr>
              <a:t>The difficult part of constructing ROP chains is examining candidate gadgets to find ones that...</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Do, at least, perform the necessary operations</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Do not perform operations that undo or invalidate the results of previous operations</a:t>
            </a:r>
            <a:endParaRPr sz="1800" dirty="0">
              <a:solidFill>
                <a:schemeClr val="tx1"/>
              </a:solidFill>
            </a:endParaRPr>
          </a:p>
          <a:p>
            <a:pPr marL="457200" marR="0" lvl="0" indent="-342900" algn="l" rtl="0">
              <a:lnSpc>
                <a:spcPct val="100000"/>
              </a:lnSpc>
              <a:spcBef>
                <a:spcPts val="400"/>
              </a:spcBef>
              <a:spcAft>
                <a:spcPts val="0"/>
              </a:spcAft>
              <a:buClr>
                <a:schemeClr val="dk2"/>
              </a:buClr>
              <a:buSzPts val="1800"/>
              <a:buFont typeface="Arial"/>
              <a:buChar char="●"/>
            </a:pPr>
            <a:r>
              <a:rPr lang="en-GB" sz="2000" dirty="0">
                <a:solidFill>
                  <a:schemeClr val="tx1"/>
                </a:solidFill>
              </a:rPr>
              <a:t>Olivia Lucca Fraser (a.k.a. </a:t>
            </a:r>
            <a:r>
              <a:rPr lang="en-GB" sz="2000" dirty="0" err="1">
                <a:solidFill>
                  <a:schemeClr val="tx1"/>
                </a:solidFill>
              </a:rPr>
              <a:t>Oblivia</a:t>
            </a:r>
            <a:r>
              <a:rPr lang="en-GB" sz="2000" dirty="0">
                <a:solidFill>
                  <a:schemeClr val="tx1"/>
                </a:solidFill>
              </a:rPr>
              <a:t> Simplex) presents interesting and recent research in her master's thesis related to algorithms and tooling for ROP chain generation [10] [11]</a:t>
            </a:r>
            <a:endParaRPr sz="2000" dirty="0">
              <a:solidFill>
                <a:schemeClr val="tx1"/>
              </a:solidFill>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0908A397-7E56-2246-8E5F-C5D37428DF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18"/>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References</a:t>
            </a:r>
            <a:endParaRPr/>
          </a:p>
        </p:txBody>
      </p:sp>
      <p:sp>
        <p:nvSpPr>
          <p:cNvPr id="2" name="Slide Number Placeholder 1">
            <a:extLst>
              <a:ext uri="{FF2B5EF4-FFF2-40B4-BE49-F238E27FC236}">
                <a16:creationId xmlns:a16="http://schemas.microsoft.com/office/drawing/2014/main" id="{B2B3DDF3-39DD-E64B-BC5F-F6BF3B675F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19"/>
          <p:cNvSpPr txBox="1">
            <a:spLocks noGrp="1"/>
          </p:cNvSpPr>
          <p:nvPr>
            <p:ph type="title"/>
          </p:nvPr>
        </p:nvSpPr>
        <p:spPr>
          <a:xfrm>
            <a:off x="226208" y="122724"/>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References</a:t>
            </a:r>
            <a:endParaRPr sz="3600" dirty="0"/>
          </a:p>
        </p:txBody>
      </p:sp>
      <p:sp>
        <p:nvSpPr>
          <p:cNvPr id="1309" name="Google Shape;1309;p119"/>
          <p:cNvSpPr txBox="1">
            <a:spLocks noGrp="1"/>
          </p:cNvSpPr>
          <p:nvPr>
            <p:ph type="body" idx="1"/>
          </p:nvPr>
        </p:nvSpPr>
        <p:spPr>
          <a:xfrm>
            <a:off x="311700" y="1356875"/>
            <a:ext cx="8520600" cy="47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solidFill>
                  <a:schemeClr val="dk1"/>
                </a:solidFill>
              </a:rPr>
              <a:t>1]  E. J. </a:t>
            </a:r>
            <a:r>
              <a:rPr lang="en-GB" sz="1600" dirty="0" err="1">
                <a:solidFill>
                  <a:schemeClr val="dk1"/>
                </a:solidFill>
              </a:rPr>
              <a:t>Chikofsky</a:t>
            </a:r>
            <a:r>
              <a:rPr lang="en-GB" sz="1600" dirty="0">
                <a:solidFill>
                  <a:schemeClr val="dk1"/>
                </a:solidFill>
              </a:rPr>
              <a:t> and J. H. Cross, “Reverse engineering and design recovery: A taxonomy,” </a:t>
            </a:r>
            <a:r>
              <a:rPr lang="en-GB" sz="1600" i="1" dirty="0">
                <a:solidFill>
                  <a:schemeClr val="dk1"/>
                </a:solidFill>
              </a:rPr>
              <a:t>IEEE Software</a:t>
            </a:r>
            <a:r>
              <a:rPr lang="en-GB" sz="1600" dirty="0">
                <a:solidFill>
                  <a:schemeClr val="dk1"/>
                </a:solidFill>
              </a:rPr>
              <a:t>, vol. 7, pp. 13-17, 1990.</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[2] Trend Micro Inc., “Back-to-Back Campaigns: </a:t>
            </a:r>
            <a:r>
              <a:rPr lang="en-GB" sz="1600" dirty="0" err="1">
                <a:solidFill>
                  <a:schemeClr val="dk1"/>
                </a:solidFill>
              </a:rPr>
              <a:t>Neko</a:t>
            </a:r>
            <a:r>
              <a:rPr lang="en-GB" sz="1600" dirty="0">
                <a:solidFill>
                  <a:schemeClr val="dk1"/>
                </a:solidFill>
              </a:rPr>
              <a:t>, </a:t>
            </a:r>
            <a:r>
              <a:rPr lang="en-GB" sz="1600" dirty="0" err="1">
                <a:solidFill>
                  <a:schemeClr val="dk1"/>
                </a:solidFill>
              </a:rPr>
              <a:t>Mirai</a:t>
            </a:r>
            <a:r>
              <a:rPr lang="en-GB" sz="1600" dirty="0">
                <a:solidFill>
                  <a:schemeClr val="dk1"/>
                </a:solidFill>
              </a:rPr>
              <a:t>, and </a:t>
            </a:r>
            <a:r>
              <a:rPr lang="en-GB" sz="1600" dirty="0" err="1">
                <a:solidFill>
                  <a:schemeClr val="dk1"/>
                </a:solidFill>
              </a:rPr>
              <a:t>Bashlite</a:t>
            </a:r>
            <a:r>
              <a:rPr lang="en-GB" sz="1600" dirty="0">
                <a:solidFill>
                  <a:schemeClr val="dk1"/>
                </a:solidFill>
              </a:rPr>
              <a:t> Malware Variants Use Various Exploits to Target Several Routers, Devices,” Trend Micro Security Intelligence Blog, Aug. 13, 2019.  [Online].  Available: https://</a:t>
            </a:r>
            <a:r>
              <a:rPr lang="en-GB" sz="1600" dirty="0" err="1">
                <a:solidFill>
                  <a:schemeClr val="dk1"/>
                </a:solidFill>
              </a:rPr>
              <a:t>blog.trendmicro.com</a:t>
            </a:r>
            <a:r>
              <a:rPr lang="en-GB" sz="1600" dirty="0">
                <a:solidFill>
                  <a:schemeClr val="dk1"/>
                </a:solidFill>
              </a:rPr>
              <a:t>/</a:t>
            </a:r>
            <a:r>
              <a:rPr lang="en-GB" sz="1600" dirty="0" err="1">
                <a:solidFill>
                  <a:schemeClr val="dk1"/>
                </a:solidFill>
              </a:rPr>
              <a:t>trendlabs</a:t>
            </a:r>
            <a:r>
              <a:rPr lang="en-GB" sz="1600" dirty="0">
                <a:solidFill>
                  <a:schemeClr val="dk1"/>
                </a:solidFill>
              </a:rPr>
              <a:t>-security-intelligence/back-to-back-campaigns-neko-mirai-and-bashlite-malware-variants-use-various-exploits-to-target-several-routers-devices/.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[3] S. Hollister, “Hackers obtain PS3 private cryptography key due to epic programming fail? (update),” </a:t>
            </a:r>
            <a:r>
              <a:rPr lang="en-GB" sz="1600" dirty="0" err="1">
                <a:solidFill>
                  <a:schemeClr val="dk1"/>
                </a:solidFill>
              </a:rPr>
              <a:t>Engadget</a:t>
            </a:r>
            <a:r>
              <a:rPr lang="en-GB" sz="1600" dirty="0">
                <a:solidFill>
                  <a:schemeClr val="dk1"/>
                </a:solidFill>
              </a:rPr>
              <a:t>, Dec. 29, 2010.  [Online].  Available: https://</a:t>
            </a:r>
            <a:r>
              <a:rPr lang="en-GB" sz="1600" dirty="0" err="1">
                <a:solidFill>
                  <a:schemeClr val="dk1"/>
                </a:solidFill>
              </a:rPr>
              <a:t>www.engadget.com</a:t>
            </a:r>
            <a:r>
              <a:rPr lang="en-GB" sz="1600" dirty="0">
                <a:solidFill>
                  <a:schemeClr val="dk1"/>
                </a:solidFill>
              </a:rPr>
              <a:t>/2010/12/29/hackers-obtain-ps3-private-cryptography-key-due-to-epic-programm/.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[4] C. Johnston, “PS3 hacked through poor cryptography implementation,” Ars </a:t>
            </a:r>
            <a:r>
              <a:rPr lang="en-GB" sz="1600" dirty="0" err="1">
                <a:solidFill>
                  <a:schemeClr val="dk1"/>
                </a:solidFill>
              </a:rPr>
              <a:t>Technica</a:t>
            </a:r>
            <a:r>
              <a:rPr lang="en-GB" sz="1600" dirty="0">
                <a:solidFill>
                  <a:schemeClr val="dk1"/>
                </a:solidFill>
              </a:rPr>
              <a:t>, Dec. 20, 2010.  [Online].  Available: https://</a:t>
            </a:r>
            <a:r>
              <a:rPr lang="en-GB" sz="1600" dirty="0" err="1">
                <a:solidFill>
                  <a:schemeClr val="dk1"/>
                </a:solidFill>
              </a:rPr>
              <a:t>arstechnica.com</a:t>
            </a:r>
            <a:r>
              <a:rPr lang="en-GB" sz="1600" dirty="0">
                <a:solidFill>
                  <a:schemeClr val="dk1"/>
                </a:solidFill>
              </a:rPr>
              <a:t>/gaming/2010/12/ps3-hacked-through-poor-implementation-of-cryptography/.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00" dirty="0">
              <a:solidFill>
                <a:schemeClr val="dk1"/>
              </a:solidFill>
            </a:endParaRPr>
          </a:p>
        </p:txBody>
      </p:sp>
      <p:sp>
        <p:nvSpPr>
          <p:cNvPr id="2" name="Slide Number Placeholder 1">
            <a:extLst>
              <a:ext uri="{FF2B5EF4-FFF2-40B4-BE49-F238E27FC236}">
                <a16:creationId xmlns:a16="http://schemas.microsoft.com/office/drawing/2014/main" id="{6DC3BA64-8581-1D49-9A13-54AEE2B3A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extLst>
      <p:ext uri="{BB962C8B-B14F-4D97-AF65-F5344CB8AC3E}">
        <p14:creationId xmlns:p14="http://schemas.microsoft.com/office/powerpoint/2010/main" val="2832970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19"/>
          <p:cNvSpPr txBox="1">
            <a:spLocks noGrp="1"/>
          </p:cNvSpPr>
          <p:nvPr>
            <p:ph type="title"/>
          </p:nvPr>
        </p:nvSpPr>
        <p:spPr>
          <a:xfrm>
            <a:off x="226208" y="122724"/>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References</a:t>
            </a:r>
            <a:endParaRPr sz="3600" dirty="0"/>
          </a:p>
        </p:txBody>
      </p:sp>
      <p:sp>
        <p:nvSpPr>
          <p:cNvPr id="1309" name="Google Shape;1309;p119"/>
          <p:cNvSpPr txBox="1">
            <a:spLocks noGrp="1"/>
          </p:cNvSpPr>
          <p:nvPr>
            <p:ph type="body" idx="1"/>
          </p:nvPr>
        </p:nvSpPr>
        <p:spPr>
          <a:xfrm>
            <a:off x="311700" y="1356875"/>
            <a:ext cx="8520600" cy="47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solidFill>
                  <a:schemeClr val="dk1"/>
                </a:solidFill>
              </a:rPr>
              <a:t>[5] Aleph One, “Smashing The Stack For Fun And Profit,” </a:t>
            </a:r>
            <a:r>
              <a:rPr lang="en-GB" sz="1600" i="1" dirty="0" err="1">
                <a:solidFill>
                  <a:schemeClr val="dk1"/>
                </a:solidFill>
              </a:rPr>
              <a:t>Phrack</a:t>
            </a:r>
            <a:r>
              <a:rPr lang="en-GB" sz="1600" dirty="0">
                <a:solidFill>
                  <a:schemeClr val="dk1"/>
                </a:solidFill>
              </a:rPr>
              <a:t>, vol. 7, issue 49, Nov. 8, 1996.  [Online].  Available: http://</a:t>
            </a:r>
            <a:r>
              <a:rPr lang="en-GB" sz="1600" dirty="0" err="1">
                <a:solidFill>
                  <a:schemeClr val="dk1"/>
                </a:solidFill>
              </a:rPr>
              <a:t>phrack.org</a:t>
            </a:r>
            <a:r>
              <a:rPr lang="en-GB" sz="1600" dirty="0">
                <a:solidFill>
                  <a:schemeClr val="dk1"/>
                </a:solidFill>
              </a:rPr>
              <a:t>/issues/49/14.html.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[6] Solar Designer, “Getting around non-executable stack (and fix),” </a:t>
            </a:r>
            <a:r>
              <a:rPr lang="en-GB" sz="1600" dirty="0" err="1">
                <a:solidFill>
                  <a:schemeClr val="dk1"/>
                </a:solidFill>
              </a:rPr>
              <a:t>Bugtraq</a:t>
            </a:r>
            <a:r>
              <a:rPr lang="en-GB" sz="1600" dirty="0">
                <a:solidFill>
                  <a:schemeClr val="dk1"/>
                </a:solidFill>
              </a:rPr>
              <a:t>, Aug. 10, 1997.  [Online].  Available: https://</a:t>
            </a:r>
            <a:r>
              <a:rPr lang="en-GB" sz="1600" dirty="0" err="1">
                <a:solidFill>
                  <a:schemeClr val="dk1"/>
                </a:solidFill>
              </a:rPr>
              <a:t>seclists.org</a:t>
            </a:r>
            <a:r>
              <a:rPr lang="en-GB" sz="1600" dirty="0">
                <a:solidFill>
                  <a:schemeClr val="dk1"/>
                </a:solidFill>
              </a:rPr>
              <a:t>/</a:t>
            </a:r>
            <a:r>
              <a:rPr lang="en-GB" sz="1600" dirty="0" err="1">
                <a:solidFill>
                  <a:schemeClr val="dk1"/>
                </a:solidFill>
              </a:rPr>
              <a:t>bugtraq</a:t>
            </a:r>
            <a:r>
              <a:rPr lang="en-GB" sz="1600" dirty="0">
                <a:solidFill>
                  <a:schemeClr val="dk1"/>
                </a:solidFill>
              </a:rPr>
              <a:t>/1997/Aug/63.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[7] H. </a:t>
            </a:r>
            <a:r>
              <a:rPr lang="en-GB" sz="1600" dirty="0" err="1">
                <a:solidFill>
                  <a:schemeClr val="dk1"/>
                </a:solidFill>
              </a:rPr>
              <a:t>Shacham</a:t>
            </a:r>
            <a:r>
              <a:rPr lang="en-GB" sz="1600" dirty="0">
                <a:solidFill>
                  <a:schemeClr val="dk1"/>
                </a:solidFill>
              </a:rPr>
              <a:t>, “The geometry of innocent flesh on the bone: return-into-</a:t>
            </a:r>
            <a:r>
              <a:rPr lang="en-GB" sz="1600" dirty="0" err="1">
                <a:solidFill>
                  <a:schemeClr val="dk1"/>
                </a:solidFill>
              </a:rPr>
              <a:t>libc</a:t>
            </a:r>
            <a:r>
              <a:rPr lang="en-GB" sz="1600" dirty="0">
                <a:solidFill>
                  <a:schemeClr val="dk1"/>
                </a:solidFill>
              </a:rPr>
              <a:t> without function calls (on the x86),” In Proc. 14th ACM conference on Computer and Communications Security, 2007, pp. 552-561.</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[8] T. </a:t>
            </a:r>
            <a:r>
              <a:rPr lang="en-GB" sz="1600" dirty="0" err="1">
                <a:solidFill>
                  <a:schemeClr val="dk1"/>
                </a:solidFill>
              </a:rPr>
              <a:t>Kornau</a:t>
            </a:r>
            <a:r>
              <a:rPr lang="en-GB" sz="1600" dirty="0">
                <a:solidFill>
                  <a:schemeClr val="dk1"/>
                </a:solidFill>
              </a:rPr>
              <a:t>, “Return Oriented Programming for the ARM Architecture.” M.S. thesis, Ruhr-Universität Bochum, Dec. 22, 2009. [Online].  Available: http://</a:t>
            </a:r>
            <a:r>
              <a:rPr lang="en-GB" sz="1600" dirty="0" err="1">
                <a:solidFill>
                  <a:schemeClr val="dk1"/>
                </a:solidFill>
              </a:rPr>
              <a:t>zynamics.com</a:t>
            </a:r>
            <a:r>
              <a:rPr lang="en-GB" sz="1600" dirty="0">
                <a:solidFill>
                  <a:schemeClr val="dk1"/>
                </a:solidFill>
              </a:rPr>
              <a:t>/downloads/</a:t>
            </a:r>
            <a:r>
              <a:rPr lang="en-GB" sz="1600" dirty="0" err="1">
                <a:solidFill>
                  <a:schemeClr val="dk1"/>
                </a:solidFill>
              </a:rPr>
              <a:t>kornau-tim</a:t>
            </a:r>
            <a:r>
              <a:rPr lang="en-GB" sz="1600" dirty="0">
                <a:solidFill>
                  <a:schemeClr val="dk1"/>
                </a:solidFill>
              </a:rPr>
              <a:t>--</a:t>
            </a:r>
            <a:r>
              <a:rPr lang="en-GB" sz="1600" dirty="0" err="1">
                <a:solidFill>
                  <a:schemeClr val="dk1"/>
                </a:solidFill>
              </a:rPr>
              <a:t>diplomarbeit</a:t>
            </a:r>
            <a:r>
              <a:rPr lang="en-GB" sz="1600" dirty="0">
                <a:solidFill>
                  <a:schemeClr val="dk1"/>
                </a:solidFill>
              </a:rPr>
              <a:t>--</a:t>
            </a:r>
            <a:r>
              <a:rPr lang="en-GB" sz="1600" dirty="0" err="1">
                <a:solidFill>
                  <a:schemeClr val="dk1"/>
                </a:solidFill>
              </a:rPr>
              <a:t>rop.pdf</a:t>
            </a:r>
            <a:r>
              <a:rPr lang="en-GB" sz="1600" dirty="0">
                <a:solidFill>
                  <a:schemeClr val="dk1"/>
                </a:solidFill>
              </a:rPr>
              <a:t>.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nSpc>
                <a:spcPct val="100000"/>
              </a:lnSpc>
              <a:buNone/>
            </a:pPr>
            <a:r>
              <a:rPr lang="en-GB" sz="1600" dirty="0">
                <a:solidFill>
                  <a:schemeClr val="dk1"/>
                </a:solidFill>
              </a:rPr>
              <a:t>[9] MIPS Technologies Inc., “MIPS® Architecture for Programmers Volume II-A: The MIPS32® Instruction Set Manual,” Doc. No. MD00086, Rev. 6.06, Dec. 15, 2016.  [Online].  A[</a:t>
            </a:r>
            <a:r>
              <a:rPr lang="en-GB" sz="1600" dirty="0" err="1">
                <a:solidFill>
                  <a:schemeClr val="dk1"/>
                </a:solidFill>
              </a:rPr>
              <a:t>vailable</a:t>
            </a:r>
            <a:r>
              <a:rPr lang="en-GB" sz="1600" dirty="0">
                <a:solidFill>
                  <a:schemeClr val="dk1"/>
                </a:solidFill>
              </a:rPr>
              <a:t>: https://</a:t>
            </a:r>
            <a:r>
              <a:rPr lang="en-GB" sz="1600" dirty="0" err="1">
                <a:solidFill>
                  <a:schemeClr val="dk1"/>
                </a:solidFill>
              </a:rPr>
              <a:t>www.mips.com</a:t>
            </a:r>
            <a:r>
              <a:rPr lang="en-GB" sz="1600" dirty="0">
                <a:solidFill>
                  <a:schemeClr val="dk1"/>
                </a:solidFill>
              </a:rPr>
              <a:t>/?do-download=the-mips32-instruction-set-v6-06.  [Accessed Aug. 30, 2019].</a:t>
            </a: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00" dirty="0">
              <a:solidFill>
                <a:schemeClr val="dk1"/>
              </a:solidFill>
            </a:endParaRPr>
          </a:p>
        </p:txBody>
      </p:sp>
      <p:sp>
        <p:nvSpPr>
          <p:cNvPr id="2" name="Slide Number Placeholder 1">
            <a:extLst>
              <a:ext uri="{FF2B5EF4-FFF2-40B4-BE49-F238E27FC236}">
                <a16:creationId xmlns:a16="http://schemas.microsoft.com/office/drawing/2014/main" id="{6DC3BA64-8581-1D49-9A13-54AEE2B3A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19"/>
          <p:cNvSpPr txBox="1">
            <a:spLocks noGrp="1"/>
          </p:cNvSpPr>
          <p:nvPr>
            <p:ph type="title"/>
          </p:nvPr>
        </p:nvSpPr>
        <p:spPr>
          <a:xfrm>
            <a:off x="226208" y="122724"/>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References</a:t>
            </a:r>
            <a:endParaRPr sz="3600" dirty="0"/>
          </a:p>
        </p:txBody>
      </p:sp>
      <p:sp>
        <p:nvSpPr>
          <p:cNvPr id="1309" name="Google Shape;1309;p119"/>
          <p:cNvSpPr txBox="1">
            <a:spLocks noGrp="1"/>
          </p:cNvSpPr>
          <p:nvPr>
            <p:ph type="body" idx="1"/>
          </p:nvPr>
        </p:nvSpPr>
        <p:spPr>
          <a:xfrm>
            <a:off x="311700" y="1356875"/>
            <a:ext cx="8520600" cy="47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chemeClr val="dk1"/>
                </a:solidFill>
              </a:rPr>
              <a:t>[</a:t>
            </a:r>
            <a:r>
              <a:rPr lang="en-GB" sz="1600" dirty="0">
                <a:solidFill>
                  <a:schemeClr val="dk1"/>
                </a:solidFill>
              </a:rPr>
              <a:t>10] O. L. Fraser, “</a:t>
            </a:r>
            <a:r>
              <a:rPr lang="en-GB" sz="1600" dirty="0" err="1">
                <a:solidFill>
                  <a:schemeClr val="dk1"/>
                </a:solidFill>
              </a:rPr>
              <a:t>Urschleim</a:t>
            </a:r>
            <a:r>
              <a:rPr lang="en-GB" sz="1600" dirty="0">
                <a:solidFill>
                  <a:schemeClr val="dk1"/>
                </a:solidFill>
              </a:rPr>
              <a:t> in Silicon: Return Oriented Program Evolution with ROPER,” M.S. thesis, Dalhousie University, Halifax, Nova Scotia, Dec. 2018.  [Online].  Available: https://</a:t>
            </a:r>
            <a:r>
              <a:rPr lang="en-GB" sz="1600" dirty="0" err="1">
                <a:solidFill>
                  <a:schemeClr val="dk1"/>
                </a:solidFill>
              </a:rPr>
              <a:t>pdfs.semanticscholar.org</a:t>
            </a:r>
            <a:r>
              <a:rPr lang="en-GB" sz="1600" dirty="0">
                <a:solidFill>
                  <a:schemeClr val="dk1"/>
                </a:solidFill>
              </a:rPr>
              <a:t>/959e/d1164c7919e9bc22779c75b13c32f4e37129.pdf.  [Accessed Aug. 30, 2019].</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l" rtl="0">
              <a:lnSpc>
                <a:spcPct val="100000"/>
              </a:lnSpc>
              <a:spcBef>
                <a:spcPts val="0"/>
              </a:spcBef>
              <a:spcAft>
                <a:spcPts val="0"/>
              </a:spcAft>
              <a:buNone/>
            </a:pPr>
            <a:r>
              <a:rPr lang="en-GB" sz="1600" dirty="0">
                <a:solidFill>
                  <a:schemeClr val="dk1"/>
                </a:solidFill>
              </a:rPr>
              <a:t>[11] O. L. Fraser (</a:t>
            </a:r>
            <a:r>
              <a:rPr lang="en-GB" sz="1600" dirty="0" err="1">
                <a:solidFill>
                  <a:schemeClr val="dk1"/>
                </a:solidFill>
              </a:rPr>
              <a:t>Oblivia</a:t>
            </a:r>
            <a:r>
              <a:rPr lang="en-GB" sz="1600" dirty="0">
                <a:solidFill>
                  <a:schemeClr val="dk1"/>
                </a:solidFill>
              </a:rPr>
              <a:t>-Simplex), “Return Oriented Programme Evolution with ROPER,” [Online].  Available: https://</a:t>
            </a:r>
            <a:r>
              <a:rPr lang="en-GB" sz="1600" dirty="0" err="1">
                <a:solidFill>
                  <a:schemeClr val="dk1"/>
                </a:solidFill>
              </a:rPr>
              <a:t>github.com</a:t>
            </a:r>
            <a:r>
              <a:rPr lang="en-GB" sz="1600" dirty="0">
                <a:solidFill>
                  <a:schemeClr val="dk1"/>
                </a:solidFill>
              </a:rPr>
              <a:t>/</a:t>
            </a:r>
            <a:r>
              <a:rPr lang="en-GB" sz="1600" dirty="0" err="1">
                <a:solidFill>
                  <a:schemeClr val="dk1"/>
                </a:solidFill>
              </a:rPr>
              <a:t>oblivia</a:t>
            </a:r>
            <a:r>
              <a:rPr lang="en-GB" sz="1600" dirty="0">
                <a:solidFill>
                  <a:schemeClr val="dk1"/>
                </a:solidFill>
              </a:rPr>
              <a:t>-simplex/roper.  [Accessed Aug. 30, 2019].</a:t>
            </a: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000" dirty="0">
              <a:solidFill>
                <a:schemeClr val="dk1"/>
              </a:solidFill>
            </a:endParaRPr>
          </a:p>
        </p:txBody>
      </p:sp>
      <p:sp>
        <p:nvSpPr>
          <p:cNvPr id="2" name="Slide Number Placeholder 1">
            <a:extLst>
              <a:ext uri="{FF2B5EF4-FFF2-40B4-BE49-F238E27FC236}">
                <a16:creationId xmlns:a16="http://schemas.microsoft.com/office/drawing/2014/main" id="{6DC3BA64-8581-1D49-9A13-54AEE2B3A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104</a:t>
            </a:fld>
            <a:endParaRPr lang="en-GB"/>
          </a:p>
        </p:txBody>
      </p:sp>
    </p:spTree>
    <p:extLst>
      <p:ext uri="{BB962C8B-B14F-4D97-AF65-F5344CB8AC3E}">
        <p14:creationId xmlns:p14="http://schemas.microsoft.com/office/powerpoint/2010/main" val="59679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0" y="154754"/>
            <a:ext cx="8987098"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Building Software: From Source to Executable</a:t>
            </a:r>
            <a:endParaRPr sz="3200" dirty="0"/>
          </a:p>
        </p:txBody>
      </p:sp>
      <p:grpSp>
        <p:nvGrpSpPr>
          <p:cNvPr id="169" name="Google Shape;169;p28"/>
          <p:cNvGrpSpPr/>
          <p:nvPr/>
        </p:nvGrpSpPr>
        <p:grpSpPr>
          <a:xfrm>
            <a:off x="0" y="1335221"/>
            <a:ext cx="2726700" cy="3482836"/>
            <a:chOff x="0" y="1189989"/>
            <a:chExt cx="2726700" cy="3482836"/>
          </a:xfrm>
        </p:grpSpPr>
        <p:sp>
          <p:nvSpPr>
            <p:cNvPr id="170" name="Google Shape;170;p28"/>
            <p:cNvSpPr/>
            <p:nvPr/>
          </p:nvSpPr>
          <p:spPr>
            <a:xfrm>
              <a:off x="0" y="1189989"/>
              <a:ext cx="27267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171" name="Google Shape;171;p28"/>
            <p:cNvSpPr txBox="1"/>
            <p:nvPr/>
          </p:nvSpPr>
          <p:spPr>
            <a:xfrm>
              <a:off x="410850"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solidFill>
                    <a:schemeClr val="tx1"/>
                  </a:solidFill>
                  <a:latin typeface="Roboto"/>
                  <a:ea typeface="Roboto"/>
                  <a:cs typeface="Roboto"/>
                  <a:sym typeface="Roboto"/>
                </a:rPr>
                <a:t>Processes directives embedded in the original source code.</a:t>
              </a:r>
              <a:r>
                <a:rPr lang="en-GB" dirty="0">
                  <a:solidFill>
                    <a:schemeClr val="tx1"/>
                  </a:solidFill>
                  <a:latin typeface="Roboto"/>
                  <a:ea typeface="Roboto"/>
                  <a:cs typeface="Roboto"/>
                  <a:sym typeface="Roboto"/>
                </a:rPr>
                <a:t>  </a:t>
              </a:r>
              <a:endParaRPr dirty="0">
                <a:solidFill>
                  <a:schemeClr val="tx1"/>
                </a:solidFill>
                <a:latin typeface="Roboto"/>
                <a:ea typeface="Roboto"/>
                <a:cs typeface="Roboto"/>
                <a:sym typeface="Roboto"/>
              </a:endParaRPr>
            </a:p>
            <a:p>
              <a:pPr marL="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0" lvl="0" indent="0" algn="l" rtl="0">
                <a:lnSpc>
                  <a:spcPct val="115000"/>
                </a:lnSpc>
                <a:spcBef>
                  <a:spcPts val="0"/>
                </a:spcBef>
                <a:spcAft>
                  <a:spcPts val="0"/>
                </a:spcAft>
                <a:buNone/>
              </a:pPr>
              <a:r>
                <a:rPr lang="en-GB" dirty="0">
                  <a:solidFill>
                    <a:schemeClr val="tx1"/>
                  </a:solidFill>
                  <a:latin typeface="Roboto"/>
                  <a:ea typeface="Roboto"/>
                  <a:cs typeface="Roboto"/>
                  <a:sym typeface="Roboto"/>
                </a:rPr>
                <a:t>Directives may include contents of source files, conditionally include or exclude blocks of source code, or perform substitutions in the source code.</a:t>
              </a:r>
              <a:endParaRPr dirty="0">
                <a:solidFill>
                  <a:schemeClr val="tx1"/>
                </a:solidFill>
                <a:latin typeface="Roboto"/>
                <a:ea typeface="Roboto"/>
                <a:cs typeface="Roboto"/>
                <a:sym typeface="Roboto"/>
              </a:endParaRPr>
            </a:p>
          </p:txBody>
        </p:sp>
      </p:grpSp>
      <p:grpSp>
        <p:nvGrpSpPr>
          <p:cNvPr id="172" name="Google Shape;172;p28"/>
          <p:cNvGrpSpPr/>
          <p:nvPr/>
        </p:nvGrpSpPr>
        <p:grpSpPr>
          <a:xfrm>
            <a:off x="2263425" y="1335007"/>
            <a:ext cx="2541300" cy="3483050"/>
            <a:chOff x="2263425" y="1189775"/>
            <a:chExt cx="2541300" cy="3483050"/>
          </a:xfrm>
        </p:grpSpPr>
        <p:sp>
          <p:nvSpPr>
            <p:cNvPr id="173" name="Google Shape;173;p28"/>
            <p:cNvSpPr/>
            <p:nvPr/>
          </p:nvSpPr>
          <p:spPr>
            <a:xfrm>
              <a:off x="2263425" y="1189775"/>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174" name="Google Shape;174;p28"/>
            <p:cNvSpPr txBox="1"/>
            <p:nvPr/>
          </p:nvSpPr>
          <p:spPr>
            <a:xfrm>
              <a:off x="2512202"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latin typeface="Roboto"/>
                  <a:ea typeface="Roboto"/>
                  <a:cs typeface="Roboto"/>
                  <a:sym typeface="Roboto"/>
                </a:rPr>
                <a:t>Translates </a:t>
              </a:r>
              <a:r>
                <a:rPr lang="en-GB" b="1" dirty="0" err="1">
                  <a:latin typeface="Roboto"/>
                  <a:ea typeface="Roboto"/>
                  <a:cs typeface="Roboto"/>
                  <a:sym typeface="Roboto"/>
                </a:rPr>
                <a:t>preprocessed</a:t>
              </a:r>
              <a:r>
                <a:rPr lang="en-GB" b="1" dirty="0">
                  <a:latin typeface="Roboto"/>
                  <a:ea typeface="Roboto"/>
                  <a:cs typeface="Roboto"/>
                  <a:sym typeface="Roboto"/>
                </a:rPr>
                <a:t> source code into assembly code.</a:t>
              </a:r>
              <a:endParaRPr b="1" dirty="0">
                <a:latin typeface="Roboto"/>
                <a:ea typeface="Roboto"/>
                <a:cs typeface="Roboto"/>
                <a:sym typeface="Roboto"/>
              </a:endParaRPr>
            </a:p>
            <a:p>
              <a:pPr marL="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Several types of optimizations can be applied (e.g. speed, size, ease of debugging) so this translation from source to assembly code is not 1-to-1.</a:t>
              </a:r>
              <a:endParaRPr dirty="0">
                <a:latin typeface="Roboto"/>
                <a:ea typeface="Roboto"/>
                <a:cs typeface="Roboto"/>
                <a:sym typeface="Roboto"/>
              </a:endParaRPr>
            </a:p>
          </p:txBody>
        </p:sp>
      </p:grpSp>
      <p:grpSp>
        <p:nvGrpSpPr>
          <p:cNvPr id="175" name="Google Shape;175;p28"/>
          <p:cNvGrpSpPr/>
          <p:nvPr/>
        </p:nvGrpSpPr>
        <p:grpSpPr>
          <a:xfrm>
            <a:off x="4329974" y="1335007"/>
            <a:ext cx="2541300" cy="3483050"/>
            <a:chOff x="4329974" y="1189775"/>
            <a:chExt cx="2541300" cy="3483050"/>
          </a:xfrm>
        </p:grpSpPr>
        <p:sp>
          <p:nvSpPr>
            <p:cNvPr id="176" name="Google Shape;176;p28"/>
            <p:cNvSpPr/>
            <p:nvPr/>
          </p:nvSpPr>
          <p:spPr>
            <a:xfrm>
              <a:off x="4329974" y="1189775"/>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177" name="Google Shape;177;p28"/>
            <p:cNvSpPr txBox="1"/>
            <p:nvPr/>
          </p:nvSpPr>
          <p:spPr>
            <a:xfrm>
              <a:off x="4613553"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latin typeface="Roboto"/>
                  <a:ea typeface="Roboto"/>
                  <a:cs typeface="Roboto"/>
                  <a:sym typeface="Roboto"/>
                </a:rPr>
                <a:t>Translates assembly code into machine code instructions.  </a:t>
              </a:r>
              <a:endParaRPr b="1">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en-GB">
                  <a:latin typeface="Roboto"/>
                  <a:ea typeface="Roboto"/>
                  <a:cs typeface="Roboto"/>
                  <a:sym typeface="Roboto"/>
                </a:rPr>
                <a:t>The result is a relocatable object file that itself is not executable on the target system.</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en-GB">
                  <a:latin typeface="Roboto"/>
                  <a:ea typeface="Roboto"/>
                  <a:cs typeface="Roboto"/>
                  <a:sym typeface="Roboto"/>
                </a:rPr>
                <a:t>Assembly code is a low level symbolic representation of machine code and this translation from assembly to machine code is 1-to-1</a:t>
              </a:r>
              <a:endParaRPr>
                <a:latin typeface="Roboto"/>
                <a:ea typeface="Roboto"/>
                <a:cs typeface="Roboto"/>
                <a:sym typeface="Roboto"/>
              </a:endParaRPr>
            </a:p>
          </p:txBody>
        </p:sp>
      </p:grpSp>
      <p:grpSp>
        <p:nvGrpSpPr>
          <p:cNvPr id="178" name="Google Shape;178;p28"/>
          <p:cNvGrpSpPr/>
          <p:nvPr/>
        </p:nvGrpSpPr>
        <p:grpSpPr>
          <a:xfrm>
            <a:off x="6396739" y="1335007"/>
            <a:ext cx="2541300" cy="3483050"/>
            <a:chOff x="6396739" y="1189775"/>
            <a:chExt cx="2541300" cy="3483050"/>
          </a:xfrm>
        </p:grpSpPr>
        <p:sp>
          <p:nvSpPr>
            <p:cNvPr id="179" name="Google Shape;179;p28"/>
            <p:cNvSpPr/>
            <p:nvPr/>
          </p:nvSpPr>
          <p:spPr>
            <a:xfrm>
              <a:off x="6396739" y="1189775"/>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180" name="Google Shape;180;p28"/>
            <p:cNvSpPr txBox="1"/>
            <p:nvPr/>
          </p:nvSpPr>
          <p:spPr>
            <a:xfrm>
              <a:off x="6714905"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latin typeface="Roboto"/>
                  <a:ea typeface="Roboto"/>
                  <a:cs typeface="Roboto"/>
                  <a:sym typeface="Roboto"/>
                </a:rPr>
                <a:t>Combines a set of relocatable object files to produce either an executable object file or a shared object file.</a:t>
              </a:r>
              <a:endParaRPr b="1" dirty="0">
                <a:latin typeface="Roboto"/>
                <a:ea typeface="Roboto"/>
                <a:cs typeface="Roboto"/>
                <a:sym typeface="Roboto"/>
              </a:endParaRPr>
            </a:p>
            <a:p>
              <a:pPr marL="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Executable object files contain programs that can be executed directly.</a:t>
              </a: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Shared object files can be statically linked with other object files or can be dynamically linked at process load-time or during run-time</a:t>
              </a:r>
              <a:endParaRPr dirty="0">
                <a:latin typeface="Roboto"/>
                <a:ea typeface="Roboto"/>
                <a:cs typeface="Roboto"/>
                <a:sym typeface="Roboto"/>
              </a:endParaRPr>
            </a:p>
          </p:txBody>
        </p:sp>
      </p:grpSp>
      <p:sp>
        <p:nvSpPr>
          <p:cNvPr id="2" name="Slide Number Placeholder 1">
            <a:extLst>
              <a:ext uri="{FF2B5EF4-FFF2-40B4-BE49-F238E27FC236}">
                <a16:creationId xmlns:a16="http://schemas.microsoft.com/office/drawing/2014/main" id="{CE42594D-A99A-1248-A085-BA28346675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69674" y="2566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Reversing Software</a:t>
            </a:r>
            <a:endParaRPr sz="4000" dirty="0"/>
          </a:p>
        </p:txBody>
      </p:sp>
      <p:sp>
        <p:nvSpPr>
          <p:cNvPr id="186" name="Google Shape;186;p29"/>
          <p:cNvSpPr txBox="1">
            <a:spLocks noGrp="1"/>
          </p:cNvSpPr>
          <p:nvPr>
            <p:ph type="body" idx="1"/>
          </p:nvPr>
        </p:nvSpPr>
        <p:spPr>
          <a:xfrm>
            <a:off x="311700" y="927035"/>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dirty="0"/>
          </a:p>
        </p:txBody>
      </p:sp>
      <p:sp>
        <p:nvSpPr>
          <p:cNvPr id="187" name="Google Shape;187;p29"/>
          <p:cNvSpPr/>
          <p:nvPr/>
        </p:nvSpPr>
        <p:spPr>
          <a:xfrm>
            <a:off x="11260" y="905181"/>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188" name="Google Shape;188;p29"/>
          <p:cNvSpPr/>
          <p:nvPr/>
        </p:nvSpPr>
        <p:spPr>
          <a:xfrm>
            <a:off x="2263425" y="927020"/>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189" name="Google Shape;189;p29"/>
          <p:cNvSpPr/>
          <p:nvPr/>
        </p:nvSpPr>
        <p:spPr>
          <a:xfrm>
            <a:off x="4329974" y="927020"/>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190" name="Google Shape;190;p29"/>
          <p:cNvSpPr/>
          <p:nvPr/>
        </p:nvSpPr>
        <p:spPr>
          <a:xfrm>
            <a:off x="6396739" y="927020"/>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191" name="Google Shape;191;p29"/>
          <p:cNvSpPr/>
          <p:nvPr/>
        </p:nvSpPr>
        <p:spPr>
          <a:xfrm flipH="1">
            <a:off x="4133314" y="1699970"/>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Disassembly</a:t>
            </a:r>
            <a:endParaRPr sz="1600">
              <a:solidFill>
                <a:srgbClr val="FFFFFF"/>
              </a:solidFill>
              <a:latin typeface="Roboto"/>
              <a:ea typeface="Roboto"/>
              <a:cs typeface="Roboto"/>
              <a:sym typeface="Roboto"/>
            </a:endParaRPr>
          </a:p>
        </p:txBody>
      </p:sp>
      <p:sp>
        <p:nvSpPr>
          <p:cNvPr id="192" name="Google Shape;192;p29"/>
          <p:cNvSpPr/>
          <p:nvPr/>
        </p:nvSpPr>
        <p:spPr>
          <a:xfrm flipH="1">
            <a:off x="2066765" y="1699970"/>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dirty="0">
                <a:solidFill>
                  <a:srgbClr val="FFFFFF"/>
                </a:solidFill>
                <a:latin typeface="Roboto"/>
                <a:ea typeface="Roboto"/>
                <a:cs typeface="Roboto"/>
                <a:sym typeface="Roboto"/>
              </a:rPr>
              <a:t>Decompilation</a:t>
            </a:r>
            <a:endParaRPr sz="1600" dirty="0">
              <a:solidFill>
                <a:srgbClr val="FFFFFF"/>
              </a:solidFill>
              <a:latin typeface="Roboto"/>
              <a:ea typeface="Roboto"/>
              <a:cs typeface="Roboto"/>
              <a:sym typeface="Roboto"/>
            </a:endParaRPr>
          </a:p>
        </p:txBody>
      </p:sp>
      <p:sp>
        <p:nvSpPr>
          <p:cNvPr id="193" name="Google Shape;193;p29"/>
          <p:cNvSpPr txBox="1"/>
          <p:nvPr/>
        </p:nvSpPr>
        <p:spPr>
          <a:xfrm>
            <a:off x="2516852" y="2567320"/>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latin typeface="Roboto"/>
                <a:ea typeface="Roboto"/>
                <a:cs typeface="Roboto"/>
                <a:sym typeface="Roboto"/>
              </a:rPr>
              <a:t>Translates assembly code into a source code representation that reasonably resembles the original source code.</a:t>
            </a:r>
            <a:endParaRPr b="1" dirty="0">
              <a:latin typeface="Roboto"/>
              <a:ea typeface="Roboto"/>
              <a:cs typeface="Roboto"/>
              <a:sym typeface="Roboto"/>
            </a:endParaRPr>
          </a:p>
          <a:p>
            <a:pPr marL="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Because of </a:t>
            </a:r>
            <a:r>
              <a:rPr lang="en-GB" dirty="0" err="1">
                <a:latin typeface="Roboto"/>
                <a:ea typeface="Roboto"/>
                <a:cs typeface="Roboto"/>
                <a:sym typeface="Roboto"/>
              </a:rPr>
              <a:t>preprocessing</a:t>
            </a:r>
            <a:r>
              <a:rPr lang="en-GB" dirty="0">
                <a:latin typeface="Roboto"/>
                <a:ea typeface="Roboto"/>
                <a:cs typeface="Roboto"/>
                <a:sym typeface="Roboto"/>
              </a:rPr>
              <a:t> and optimization during the forward process, the result of </a:t>
            </a:r>
            <a:r>
              <a:rPr lang="en-GB" dirty="0" err="1">
                <a:latin typeface="Roboto"/>
                <a:ea typeface="Roboto"/>
                <a:cs typeface="Roboto"/>
                <a:sym typeface="Roboto"/>
              </a:rPr>
              <a:t>decompilation</a:t>
            </a:r>
            <a:r>
              <a:rPr lang="en-GB" dirty="0">
                <a:latin typeface="Roboto"/>
                <a:ea typeface="Roboto"/>
                <a:cs typeface="Roboto"/>
                <a:sym typeface="Roboto"/>
              </a:rPr>
              <a:t> rarely matches the original source exactly.</a:t>
            </a:r>
            <a:endParaRPr dirty="0">
              <a:latin typeface="Roboto"/>
              <a:ea typeface="Roboto"/>
              <a:cs typeface="Roboto"/>
              <a:sym typeface="Roboto"/>
            </a:endParaRPr>
          </a:p>
        </p:txBody>
      </p:sp>
      <p:sp>
        <p:nvSpPr>
          <p:cNvPr id="194" name="Google Shape;194;p29"/>
          <p:cNvSpPr txBox="1"/>
          <p:nvPr/>
        </p:nvSpPr>
        <p:spPr>
          <a:xfrm>
            <a:off x="4769625" y="2567327"/>
            <a:ext cx="21018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dirty="0">
                <a:latin typeface="Roboto"/>
                <a:ea typeface="Roboto"/>
                <a:cs typeface="Roboto"/>
                <a:sym typeface="Roboto"/>
              </a:rPr>
              <a:t>Translates machine code instructions into </a:t>
            </a:r>
            <a:r>
              <a:rPr lang="en-GB" b="1" dirty="0">
                <a:solidFill>
                  <a:schemeClr val="dk1"/>
                </a:solidFill>
                <a:latin typeface="Roboto"/>
                <a:ea typeface="Roboto"/>
                <a:cs typeface="Roboto"/>
                <a:sym typeface="Roboto"/>
              </a:rPr>
              <a:t>assembly code.</a:t>
            </a:r>
            <a:endParaRPr b="1" dirty="0">
              <a:latin typeface="Roboto"/>
              <a:ea typeface="Roboto"/>
              <a:cs typeface="Roboto"/>
              <a:sym typeface="Roboto"/>
            </a:endParaRPr>
          </a:p>
          <a:p>
            <a:pPr marL="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The input file likely contains both instructions and data.  Different disassemblers and algorithms vary in their ability to correctly distinguish the two in all cases.</a:t>
            </a:r>
            <a:endParaRPr dirty="0">
              <a:latin typeface="Roboto"/>
              <a:ea typeface="Roboto"/>
              <a:cs typeface="Roboto"/>
              <a:sym typeface="Roboto"/>
            </a:endParaRPr>
          </a:p>
          <a:p>
            <a:pPr marL="0" lvl="0" indent="0" algn="l" rtl="0">
              <a:lnSpc>
                <a:spcPct val="115000"/>
              </a:lnSpc>
              <a:spcBef>
                <a:spcPts val="0"/>
              </a:spcBef>
              <a:spcAft>
                <a:spcPts val="0"/>
              </a:spcAft>
              <a:buNone/>
            </a:pPr>
            <a:r>
              <a:rPr lang="en-GB" dirty="0">
                <a:latin typeface="Roboto"/>
                <a:ea typeface="Roboto"/>
                <a:cs typeface="Roboto"/>
                <a:sym typeface="Roboto"/>
              </a:rPr>
              <a:t>Reverse engineers can aid the process, using tools, to improve the outcome </a:t>
            </a:r>
            <a:endParaRPr dirty="0">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07665836-9D55-3F4F-8B73-244C30AC23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Reverse Engineering Demonstration</a:t>
            </a:r>
            <a:endParaRPr/>
          </a:p>
        </p:txBody>
      </p:sp>
      <p:sp>
        <p:nvSpPr>
          <p:cNvPr id="200" name="Google Shape;200;p30"/>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FF0000"/>
                </a:solidFill>
              </a:rPr>
              <a:t>hello, world</a:t>
            </a:r>
            <a:endParaRPr sz="2400" dirty="0">
              <a:solidFill>
                <a:srgbClr val="FF0000"/>
              </a:solidFill>
            </a:endParaRPr>
          </a:p>
        </p:txBody>
      </p:sp>
      <p:sp>
        <p:nvSpPr>
          <p:cNvPr id="2" name="Slide Number Placeholder 1">
            <a:extLst>
              <a:ext uri="{FF2B5EF4-FFF2-40B4-BE49-F238E27FC236}">
                <a16:creationId xmlns:a16="http://schemas.microsoft.com/office/drawing/2014/main" id="{84CD2574-A653-BC4A-A3C9-6143206D85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123014"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Reverse Engineering Demonstration</a:t>
            </a:r>
            <a:endParaRPr sz="3600" dirty="0"/>
          </a:p>
        </p:txBody>
      </p:sp>
      <p:sp>
        <p:nvSpPr>
          <p:cNvPr id="207" name="Google Shape;207;p31"/>
          <p:cNvSpPr txBox="1">
            <a:spLocks noGrp="1"/>
          </p:cNvSpPr>
          <p:nvPr>
            <p:ph type="body" idx="1"/>
          </p:nvPr>
        </p:nvSpPr>
        <p:spPr>
          <a:xfrm>
            <a:off x="226208" y="1270800"/>
            <a:ext cx="8520600"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b="1" dirty="0">
                <a:solidFill>
                  <a:schemeClr val="tx1"/>
                </a:solidFill>
              </a:rPr>
              <a:t>Forward Process</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Goal</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Given a simple expression of the program requirements and design, produce an executable program that meets the requirements and is aligned with the design intent</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Approach:</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The source code is written in C</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Target system</a:t>
            </a:r>
            <a:endParaRPr sz="1600" dirty="0">
              <a:solidFill>
                <a:schemeClr val="tx1"/>
              </a:solidFill>
            </a:endParaRPr>
          </a:p>
          <a:p>
            <a:pPr marL="1828800" marR="0" lvl="3" indent="-317500" algn="l" rtl="0">
              <a:lnSpc>
                <a:spcPct val="100000"/>
              </a:lnSpc>
              <a:spcBef>
                <a:spcPts val="0"/>
              </a:spcBef>
              <a:spcAft>
                <a:spcPts val="0"/>
              </a:spcAft>
              <a:buClr>
                <a:schemeClr val="dk2"/>
              </a:buClr>
              <a:buSzPts val="1400"/>
              <a:buFont typeface="Arial"/>
              <a:buChar char="●"/>
            </a:pPr>
            <a:r>
              <a:rPr lang="en-GB" sz="1600" dirty="0">
                <a:solidFill>
                  <a:schemeClr val="tx1"/>
                </a:solidFill>
              </a:rPr>
              <a:t>Operating System: Linux</a:t>
            </a:r>
            <a:endParaRPr sz="1600" dirty="0">
              <a:solidFill>
                <a:schemeClr val="tx1"/>
              </a:solidFill>
            </a:endParaRPr>
          </a:p>
          <a:p>
            <a:pPr marL="1828800" marR="0" lvl="3" indent="-317500" algn="l" rtl="0">
              <a:lnSpc>
                <a:spcPct val="100000"/>
              </a:lnSpc>
              <a:spcBef>
                <a:spcPts val="0"/>
              </a:spcBef>
              <a:spcAft>
                <a:spcPts val="0"/>
              </a:spcAft>
              <a:buClr>
                <a:schemeClr val="dk2"/>
              </a:buClr>
              <a:buSzPts val="1400"/>
              <a:buFont typeface="Arial"/>
              <a:buChar char="●"/>
            </a:pPr>
            <a:r>
              <a:rPr lang="en-GB" sz="1600" dirty="0">
                <a:solidFill>
                  <a:schemeClr val="tx1"/>
                </a:solidFill>
              </a:rPr>
              <a:t>Architecture: ARM</a:t>
            </a:r>
            <a:endParaRPr sz="1600" dirty="0">
              <a:solidFill>
                <a:schemeClr val="tx1"/>
              </a:solidFill>
            </a:endParaRPr>
          </a:p>
          <a:p>
            <a:pPr marL="2286000" lvl="4" indent="-317500" algn="l" rtl="0">
              <a:lnSpc>
                <a:spcPct val="100000"/>
              </a:lnSpc>
              <a:spcBef>
                <a:spcPts val="0"/>
              </a:spcBef>
              <a:spcAft>
                <a:spcPts val="0"/>
              </a:spcAft>
              <a:buSzPts val="1400"/>
              <a:buChar char="○"/>
            </a:pPr>
            <a:r>
              <a:rPr lang="en-GB" sz="1600" dirty="0">
                <a:solidFill>
                  <a:schemeClr val="tx1"/>
                </a:solidFill>
              </a:rPr>
              <a:t>We use an ARM cross compiler (arm-</a:t>
            </a:r>
            <a:r>
              <a:rPr lang="en-GB" sz="1600" dirty="0" err="1">
                <a:solidFill>
                  <a:schemeClr val="tx1"/>
                </a:solidFill>
              </a:rPr>
              <a:t>linux</a:t>
            </a:r>
            <a:r>
              <a:rPr lang="en-GB" sz="1600" dirty="0">
                <a:solidFill>
                  <a:schemeClr val="tx1"/>
                </a:solidFill>
              </a:rPr>
              <a:t>-</a:t>
            </a:r>
            <a:r>
              <a:rPr lang="en-GB" sz="1600" dirty="0" err="1">
                <a:solidFill>
                  <a:schemeClr val="tx1"/>
                </a:solidFill>
              </a:rPr>
              <a:t>gnueabi-gcc</a:t>
            </a:r>
            <a:r>
              <a:rPr lang="en-GB" sz="1600" dirty="0">
                <a:solidFill>
                  <a:schemeClr val="tx1"/>
                </a:solidFill>
              </a:rPr>
              <a:t>) to build the software</a:t>
            </a:r>
            <a:endParaRPr sz="1600" dirty="0">
              <a:solidFill>
                <a:schemeClr val="tx1"/>
              </a:solidFill>
            </a:endParaRPr>
          </a:p>
          <a:p>
            <a:pPr marL="457200" lvl="0" indent="-342900" algn="l" rtl="0">
              <a:lnSpc>
                <a:spcPct val="100000"/>
              </a:lnSpc>
              <a:spcBef>
                <a:spcPts val="1000"/>
              </a:spcBef>
              <a:spcAft>
                <a:spcPts val="0"/>
              </a:spcAft>
              <a:buSzPts val="1800"/>
              <a:buChar char="●"/>
            </a:pPr>
            <a:r>
              <a:rPr lang="en-GB" sz="2000" b="1" dirty="0">
                <a:solidFill>
                  <a:schemeClr val="tx1"/>
                </a:solidFill>
              </a:rPr>
              <a:t>Reverse Process</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Goal: </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Given only an executable program, understand the original program requirements and design</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Approach: </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Use Ghidra to reverse the executable program to the point where we have a reasonable representation of the original source code</a:t>
            </a:r>
            <a:endParaRPr sz="1600" dirty="0">
              <a:solidFill>
                <a:schemeClr val="tx1"/>
              </a:solidFill>
            </a:endParaRPr>
          </a:p>
        </p:txBody>
      </p:sp>
      <p:sp>
        <p:nvSpPr>
          <p:cNvPr id="2" name="Slide Number Placeholder 1">
            <a:extLst>
              <a:ext uri="{FF2B5EF4-FFF2-40B4-BE49-F238E27FC236}">
                <a16:creationId xmlns:a16="http://schemas.microsoft.com/office/drawing/2014/main" id="{C24B7C3D-982A-D641-AC11-2F45587CE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a:t>Reverse Engineering Demonstration</a:t>
            </a:r>
            <a:endParaRPr/>
          </a:p>
        </p:txBody>
      </p:sp>
      <p:sp>
        <p:nvSpPr>
          <p:cNvPr id="213" name="Google Shape;213;p32"/>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 Forward Process</a:t>
            </a:r>
            <a:endParaRPr/>
          </a:p>
        </p:txBody>
      </p:sp>
      <p:sp>
        <p:nvSpPr>
          <p:cNvPr id="2" name="Slide Number Placeholder 1">
            <a:extLst>
              <a:ext uri="{FF2B5EF4-FFF2-40B4-BE49-F238E27FC236}">
                <a16:creationId xmlns:a16="http://schemas.microsoft.com/office/drawing/2014/main" id="{5D9FA011-E24C-2143-B332-0DF997041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125100" y="7797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Where to Begin</a:t>
            </a:r>
            <a:endParaRPr sz="3600" dirty="0"/>
          </a:p>
        </p:txBody>
      </p:sp>
      <p:sp>
        <p:nvSpPr>
          <p:cNvPr id="220" name="Google Shape;220;p33"/>
          <p:cNvSpPr txBox="1">
            <a:spLocks noGrp="1"/>
          </p:cNvSpPr>
          <p:nvPr>
            <p:ph type="body" idx="1"/>
          </p:nvPr>
        </p:nvSpPr>
        <p:spPr>
          <a:xfrm>
            <a:off x="3631243" y="972750"/>
            <a:ext cx="5244600"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For this demonstration, we focus on the forward process steps that span the authoring of source code to the production of an executable program</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Before reaching the point of authoring source code, engineers capture its intended capabilities and design in a variety of </a:t>
            </a:r>
            <a:r>
              <a:rPr lang="en-GB" sz="2000" dirty="0" err="1">
                <a:solidFill>
                  <a:schemeClr val="tx1"/>
                </a:solidFill>
              </a:rPr>
              <a:t>artifacts</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Requirements documents, UML diagrams (use case, sequence, state machine)</a:t>
            </a:r>
            <a:endParaRPr sz="16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As reverse engineers, we may seek to understand the requirements and design or we may simply want to find flaws in the implementation</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In either case, these steps we examine here are where we will likely focus most of our efforts</a:t>
            </a:r>
            <a:endParaRPr sz="1600" dirty="0">
              <a:solidFill>
                <a:schemeClr val="tx1"/>
              </a:solidFill>
            </a:endParaRPr>
          </a:p>
        </p:txBody>
      </p:sp>
      <p:pic>
        <p:nvPicPr>
          <p:cNvPr id="221" name="Google Shape;221;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1700" y="1536625"/>
            <a:ext cx="3146075" cy="3620800"/>
          </a:xfrm>
          <a:prstGeom prst="rect">
            <a:avLst/>
          </a:prstGeom>
          <a:noFill/>
          <a:ln>
            <a:noFill/>
          </a:ln>
        </p:spPr>
      </p:pic>
      <p:sp>
        <p:nvSpPr>
          <p:cNvPr id="222" name="Google Shape;222;p33"/>
          <p:cNvSpPr txBox="1"/>
          <p:nvPr/>
        </p:nvSpPr>
        <p:spPr>
          <a:xfrm>
            <a:off x="311700" y="5157425"/>
            <a:ext cx="3146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Original Expression of Requirements and Design</a:t>
            </a:r>
            <a:endParaRPr/>
          </a:p>
        </p:txBody>
      </p:sp>
      <p:sp>
        <p:nvSpPr>
          <p:cNvPr id="223" name="Google Shape;223;p33"/>
          <p:cNvSpPr txBox="1"/>
          <p:nvPr/>
        </p:nvSpPr>
        <p:spPr>
          <a:xfrm>
            <a:off x="0" y="5898475"/>
            <a:ext cx="43854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dirty="0">
                <a:solidFill>
                  <a:schemeClr val="tx1"/>
                </a:solidFill>
                <a:highlight>
                  <a:srgbClr val="FFFFFF"/>
                </a:highlight>
              </a:rPr>
              <a:t>Brian Kernighan, 1978, Public Domain</a:t>
            </a:r>
            <a:endParaRPr sz="900" dirty="0">
              <a:solidFill>
                <a:schemeClr val="tx1"/>
              </a:solidFill>
              <a:highlight>
                <a:srgbClr val="FFFFFF"/>
              </a:highlight>
            </a:endParaRPr>
          </a:p>
          <a:p>
            <a:pPr marL="0" lvl="0" indent="0" algn="l" rtl="0">
              <a:spcBef>
                <a:spcPts val="0"/>
              </a:spcBef>
              <a:spcAft>
                <a:spcPts val="0"/>
              </a:spcAft>
              <a:buNone/>
            </a:pPr>
            <a:r>
              <a:rPr lang="en-GB" sz="900" dirty="0">
                <a:solidFill>
                  <a:schemeClr val="tx1"/>
                </a:solidFill>
                <a:highlight>
                  <a:srgbClr val="FFFFFF"/>
                </a:highlight>
              </a:rPr>
              <a:t>https://</a:t>
            </a:r>
            <a:r>
              <a:rPr lang="en-GB" sz="900" dirty="0" err="1">
                <a:solidFill>
                  <a:schemeClr val="tx1"/>
                </a:solidFill>
                <a:highlight>
                  <a:srgbClr val="FFFFFF"/>
                </a:highlight>
              </a:rPr>
              <a:t>commons.wikimedia.org</a:t>
            </a:r>
            <a:r>
              <a:rPr lang="en-GB" sz="900" dirty="0">
                <a:solidFill>
                  <a:schemeClr val="tx1"/>
                </a:solidFill>
                <a:highlight>
                  <a:srgbClr val="FFFFFF"/>
                </a:highlight>
              </a:rPr>
              <a:t>/wiki/File:Hello_World_Brian_Kernighan_1978.jpg </a:t>
            </a:r>
            <a:endParaRPr sz="900" dirty="0">
              <a:solidFill>
                <a:schemeClr val="tx1"/>
              </a:solidFill>
            </a:endParaRPr>
          </a:p>
        </p:txBody>
      </p:sp>
      <p:sp>
        <p:nvSpPr>
          <p:cNvPr id="2" name="Slide Number Placeholder 1">
            <a:extLst>
              <a:ext uri="{FF2B5EF4-FFF2-40B4-BE49-F238E27FC236}">
                <a16:creationId xmlns:a16="http://schemas.microsoft.com/office/drawing/2014/main" id="{2B7A2E5E-01A5-0240-B7D3-C24CE70C97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226208" y="17552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Writing the Original Source Code</a:t>
            </a:r>
            <a:endParaRPr sz="3600" dirty="0"/>
          </a:p>
        </p:txBody>
      </p:sp>
      <p:sp>
        <p:nvSpPr>
          <p:cNvPr id="229" name="Google Shape;229;p3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230" name="Google Shape;230;p34"/>
          <p:cNvSpPr txBox="1"/>
          <p:nvPr/>
        </p:nvSpPr>
        <p:spPr>
          <a:xfrm>
            <a:off x="4144921" y="2468100"/>
            <a:ext cx="4549500" cy="1921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B45F06"/>
                </a:solidFill>
                <a:latin typeface="Consolas"/>
                <a:ea typeface="Consolas"/>
                <a:cs typeface="Consolas"/>
                <a:sym typeface="Consolas"/>
              </a:rPr>
              <a:t>// This program prints "hello, world"</a:t>
            </a:r>
            <a:endParaRPr sz="1800" dirty="0">
              <a:solidFill>
                <a:srgbClr val="B45F06"/>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a:p>
            <a:pPr marL="0" lvl="0" indent="0" algn="l" rtl="0">
              <a:spcBef>
                <a:spcPts val="0"/>
              </a:spcBef>
              <a:spcAft>
                <a:spcPts val="0"/>
              </a:spcAft>
              <a:buNone/>
            </a:pPr>
            <a:r>
              <a:rPr lang="en-GB" sz="1800" dirty="0">
                <a:solidFill>
                  <a:srgbClr val="666666"/>
                </a:solidFill>
                <a:latin typeface="Consolas"/>
                <a:ea typeface="Consolas"/>
                <a:cs typeface="Consolas"/>
                <a:sym typeface="Consolas"/>
              </a:rPr>
              <a:t>#define NAME "world"</a:t>
            </a:r>
            <a:endParaRPr sz="1800" dirty="0">
              <a:solidFill>
                <a:srgbClr val="666666"/>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a:p>
            <a:pPr marL="0" lvl="0" indent="0" algn="l" rtl="0">
              <a:spcBef>
                <a:spcPts val="0"/>
              </a:spcBef>
              <a:spcAft>
                <a:spcPts val="0"/>
              </a:spcAft>
              <a:buNone/>
            </a:pPr>
            <a:r>
              <a:rPr lang="en-GB" sz="1800" dirty="0">
                <a:solidFill>
                  <a:srgbClr val="38761D"/>
                </a:solidFill>
                <a:latin typeface="Consolas"/>
                <a:ea typeface="Consolas"/>
                <a:cs typeface="Consolas"/>
                <a:sym typeface="Consolas"/>
              </a:rPr>
              <a:t>int</a:t>
            </a:r>
            <a:r>
              <a:rPr lang="en-GB" sz="1800" dirty="0">
                <a:latin typeface="Consolas"/>
                <a:ea typeface="Consolas"/>
                <a:cs typeface="Consolas"/>
                <a:sym typeface="Consolas"/>
              </a:rPr>
              <a:t> </a:t>
            </a:r>
            <a:r>
              <a:rPr lang="en-GB" sz="1800" dirty="0">
                <a:solidFill>
                  <a:srgbClr val="0B5394"/>
                </a:solidFill>
                <a:latin typeface="Consolas"/>
                <a:ea typeface="Consolas"/>
                <a:cs typeface="Consolas"/>
                <a:sym typeface="Consolas"/>
              </a:rPr>
              <a:t>main</a:t>
            </a:r>
            <a:r>
              <a:rPr lang="en-GB" sz="1800" dirty="0">
                <a:latin typeface="Consolas"/>
                <a:ea typeface="Consolas"/>
                <a:cs typeface="Consolas"/>
                <a:sym typeface="Consolas"/>
              </a:rPr>
              <a:t>( ) {</a:t>
            </a:r>
            <a:endParaRPr sz="1800" dirty="0">
              <a:latin typeface="Consolas"/>
              <a:ea typeface="Consolas"/>
              <a:cs typeface="Consolas"/>
              <a:sym typeface="Consolas"/>
            </a:endParaRPr>
          </a:p>
          <a:p>
            <a:pPr marL="0" lvl="0" indent="0" algn="l" rtl="0">
              <a:spcBef>
                <a:spcPts val="0"/>
              </a:spcBef>
              <a:spcAft>
                <a:spcPts val="0"/>
              </a:spcAft>
              <a:buNone/>
            </a:pPr>
            <a:r>
              <a:rPr lang="en-GB" sz="1800" dirty="0">
                <a:latin typeface="Consolas"/>
                <a:ea typeface="Consolas"/>
                <a:cs typeface="Consolas"/>
                <a:sym typeface="Consolas"/>
              </a:rPr>
              <a:t>        </a:t>
            </a:r>
            <a:r>
              <a:rPr lang="en-GB" sz="1800" dirty="0">
                <a:solidFill>
                  <a:srgbClr val="38761D"/>
                </a:solidFill>
                <a:latin typeface="Consolas"/>
                <a:ea typeface="Consolas"/>
                <a:cs typeface="Consolas"/>
                <a:sym typeface="Consolas"/>
              </a:rPr>
              <a:t>char *</a:t>
            </a:r>
            <a:r>
              <a:rPr lang="en-GB" sz="1800" dirty="0">
                <a:latin typeface="Consolas"/>
                <a:ea typeface="Consolas"/>
                <a:cs typeface="Consolas"/>
                <a:sym typeface="Consolas"/>
              </a:rPr>
              <a:t> name </a:t>
            </a:r>
            <a:r>
              <a:rPr lang="en-GB" sz="1800" dirty="0">
                <a:solidFill>
                  <a:srgbClr val="741B47"/>
                </a:solidFill>
                <a:latin typeface="Consolas"/>
                <a:ea typeface="Consolas"/>
                <a:cs typeface="Consolas"/>
                <a:sym typeface="Consolas"/>
              </a:rPr>
              <a:t>=</a:t>
            </a:r>
            <a:r>
              <a:rPr lang="en-GB" sz="1800" dirty="0">
                <a:latin typeface="Consolas"/>
                <a:ea typeface="Consolas"/>
                <a:cs typeface="Consolas"/>
                <a:sym typeface="Consolas"/>
              </a:rPr>
              <a:t> NAME;</a:t>
            </a:r>
            <a:endParaRPr sz="1800" dirty="0">
              <a:latin typeface="Consolas"/>
              <a:ea typeface="Consolas"/>
              <a:cs typeface="Consolas"/>
              <a:sym typeface="Consolas"/>
            </a:endParaRPr>
          </a:p>
          <a:p>
            <a:pPr marL="0" lvl="0" indent="0" algn="l" rtl="0">
              <a:spcBef>
                <a:spcPts val="0"/>
              </a:spcBef>
              <a:spcAft>
                <a:spcPts val="0"/>
              </a:spcAft>
              <a:buNone/>
            </a:pPr>
            <a:r>
              <a:rPr lang="en-GB" sz="1800" dirty="0">
                <a:latin typeface="Consolas"/>
                <a:ea typeface="Consolas"/>
                <a:cs typeface="Consolas"/>
                <a:sym typeface="Consolas"/>
              </a:rPr>
              <a:t>        </a:t>
            </a:r>
            <a:r>
              <a:rPr lang="en-GB" sz="1800" dirty="0" err="1">
                <a:latin typeface="Consolas"/>
                <a:ea typeface="Consolas"/>
                <a:cs typeface="Consolas"/>
                <a:sym typeface="Consolas"/>
              </a:rPr>
              <a:t>printf</a:t>
            </a:r>
            <a:r>
              <a:rPr lang="en-GB" sz="1800" dirty="0">
                <a:latin typeface="Consolas"/>
                <a:ea typeface="Consolas"/>
                <a:cs typeface="Consolas"/>
                <a:sym typeface="Consolas"/>
              </a:rPr>
              <a:t>(</a:t>
            </a:r>
            <a:r>
              <a:rPr lang="en-GB" sz="1800" dirty="0">
                <a:solidFill>
                  <a:srgbClr val="990000"/>
                </a:solidFill>
                <a:latin typeface="Consolas"/>
                <a:ea typeface="Consolas"/>
                <a:cs typeface="Consolas"/>
                <a:sym typeface="Consolas"/>
              </a:rPr>
              <a:t>"hello, %s\n"</a:t>
            </a:r>
            <a:r>
              <a:rPr lang="en-GB" sz="1800" dirty="0">
                <a:latin typeface="Consolas"/>
                <a:ea typeface="Consolas"/>
                <a:cs typeface="Consolas"/>
                <a:sym typeface="Consolas"/>
              </a:rPr>
              <a:t>, name);</a:t>
            </a:r>
            <a:endParaRPr sz="1800" dirty="0">
              <a:latin typeface="Consolas"/>
              <a:ea typeface="Consolas"/>
              <a:cs typeface="Consolas"/>
              <a:sym typeface="Consolas"/>
            </a:endParaRPr>
          </a:p>
          <a:p>
            <a:pPr marL="0" lvl="0" indent="0" algn="l" rtl="0">
              <a:spcBef>
                <a:spcPts val="0"/>
              </a:spcBef>
              <a:spcAft>
                <a:spcPts val="0"/>
              </a:spcAft>
              <a:buNone/>
            </a:pPr>
            <a:r>
              <a:rPr lang="en-GB" sz="1800" dirty="0">
                <a:latin typeface="Consolas"/>
                <a:ea typeface="Consolas"/>
                <a:cs typeface="Consolas"/>
                <a:sym typeface="Consolas"/>
              </a:rPr>
              <a:t>}</a:t>
            </a:r>
            <a:endParaRPr sz="1800" dirty="0">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p:txBody>
      </p:sp>
      <p:sp>
        <p:nvSpPr>
          <p:cNvPr id="231" name="Google Shape;231;p34"/>
          <p:cNvSpPr txBox="1"/>
          <p:nvPr/>
        </p:nvSpPr>
        <p:spPr>
          <a:xfrm>
            <a:off x="4101958" y="5561671"/>
            <a:ext cx="39756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Original Source Code</a:t>
            </a:r>
            <a:endParaRPr dirty="0"/>
          </a:p>
          <a:p>
            <a:pPr marL="0" lvl="0" indent="0" algn="ctr" rtl="0">
              <a:spcBef>
                <a:spcPts val="0"/>
              </a:spcBef>
              <a:spcAft>
                <a:spcPts val="0"/>
              </a:spcAft>
              <a:buNone/>
            </a:pPr>
            <a:r>
              <a:rPr lang="en-GB" dirty="0"/>
              <a:t>(</a:t>
            </a:r>
            <a:r>
              <a:rPr lang="en-GB" dirty="0" err="1"/>
              <a:t>helloworld.c</a:t>
            </a:r>
            <a:r>
              <a:rPr lang="en-GB" dirty="0"/>
              <a:t>)</a:t>
            </a:r>
            <a:endParaRPr dirty="0"/>
          </a:p>
        </p:txBody>
      </p:sp>
      <p:sp>
        <p:nvSpPr>
          <p:cNvPr id="232" name="Google Shape;232;p34"/>
          <p:cNvSpPr txBox="1"/>
          <p:nvPr/>
        </p:nvSpPr>
        <p:spPr>
          <a:xfrm>
            <a:off x="311700" y="5157425"/>
            <a:ext cx="3146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Original Expression of Requirements and Design</a:t>
            </a:r>
            <a:endParaRPr/>
          </a:p>
        </p:txBody>
      </p:sp>
      <p:sp>
        <p:nvSpPr>
          <p:cNvPr id="233" name="Google Shape;233;p34"/>
          <p:cNvSpPr txBox="1"/>
          <p:nvPr/>
        </p:nvSpPr>
        <p:spPr>
          <a:xfrm>
            <a:off x="3950775" y="1366640"/>
            <a:ext cx="4549500" cy="8490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b="1" dirty="0">
                <a:solidFill>
                  <a:srgbClr val="FFFFFF"/>
                </a:solidFill>
              </a:rPr>
              <a:t>Initially, programmers translate some expression of the intended design into source code</a:t>
            </a:r>
            <a:endParaRPr sz="1600" b="1" dirty="0">
              <a:solidFill>
                <a:srgbClr val="FFFFFF"/>
              </a:solidFill>
            </a:endParaRPr>
          </a:p>
        </p:txBody>
      </p:sp>
      <p:sp>
        <p:nvSpPr>
          <p:cNvPr id="234" name="Google Shape;234;p34"/>
          <p:cNvSpPr/>
          <p:nvPr/>
        </p:nvSpPr>
        <p:spPr>
          <a:xfrm>
            <a:off x="3060450" y="2985411"/>
            <a:ext cx="1688825" cy="84375"/>
          </a:xfrm>
          <a:custGeom>
            <a:avLst/>
            <a:gdLst/>
            <a:ahLst/>
            <a:cxnLst/>
            <a:rect l="l" t="t" r="r" b="b"/>
            <a:pathLst>
              <a:path w="67553" h="3375" extrusionOk="0">
                <a:moveTo>
                  <a:pt x="0" y="3375"/>
                </a:moveTo>
                <a:cubicBezTo>
                  <a:pt x="6780" y="2815"/>
                  <a:pt x="29422" y="78"/>
                  <a:pt x="40681" y="16"/>
                </a:cubicBezTo>
                <a:cubicBezTo>
                  <a:pt x="51940" y="-46"/>
                  <a:pt x="63074" y="2504"/>
                  <a:pt x="67553" y="3002"/>
                </a:cubicBezTo>
              </a:path>
            </a:pathLst>
          </a:custGeom>
          <a:noFill/>
          <a:ln w="28575" cap="flat" cmpd="sng">
            <a:solidFill>
              <a:srgbClr val="000000"/>
            </a:solidFill>
            <a:prstDash val="solid"/>
            <a:round/>
            <a:headEnd type="none" w="med" len="med"/>
            <a:tailEnd type="triangle" w="med" len="med"/>
          </a:ln>
        </p:spPr>
      </p:sp>
      <p:pic>
        <p:nvPicPr>
          <p:cNvPr id="235" name="Google Shape;23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1700" y="1536625"/>
            <a:ext cx="3146075" cy="3620800"/>
          </a:xfrm>
          <a:prstGeom prst="rect">
            <a:avLst/>
          </a:prstGeom>
          <a:noFill/>
          <a:ln>
            <a:noFill/>
          </a:ln>
        </p:spPr>
      </p:pic>
      <p:sp>
        <p:nvSpPr>
          <p:cNvPr id="236" name="Google Shape;236;p34"/>
          <p:cNvSpPr txBox="1"/>
          <p:nvPr/>
        </p:nvSpPr>
        <p:spPr>
          <a:xfrm>
            <a:off x="0" y="5898475"/>
            <a:ext cx="43854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333333"/>
                </a:solidFill>
                <a:highlight>
                  <a:srgbClr val="FFFFFF"/>
                </a:highlight>
              </a:rPr>
              <a:t>Brian Kernighan, 1978, Public Domain</a:t>
            </a:r>
            <a:endParaRPr sz="900">
              <a:solidFill>
                <a:srgbClr val="333333"/>
              </a:solidFill>
              <a:highlight>
                <a:srgbClr val="FFFFFF"/>
              </a:highlight>
            </a:endParaRPr>
          </a:p>
          <a:p>
            <a:pPr marL="0" lvl="0" indent="0" algn="l" rtl="0">
              <a:spcBef>
                <a:spcPts val="0"/>
              </a:spcBef>
              <a:spcAft>
                <a:spcPts val="0"/>
              </a:spcAft>
              <a:buNone/>
            </a:pPr>
            <a:r>
              <a:rPr lang="en-GB" sz="900">
                <a:solidFill>
                  <a:srgbClr val="333333"/>
                </a:solidFill>
                <a:highlight>
                  <a:srgbClr val="FFFFFF"/>
                </a:highlight>
              </a:rPr>
              <a:t>https://commons.wikimedia.org/wiki/File:Hello_World_Brian_Kernighan_1978.jpg </a:t>
            </a:r>
            <a:endParaRPr sz="900"/>
          </a:p>
        </p:txBody>
      </p:sp>
      <p:sp>
        <p:nvSpPr>
          <p:cNvPr id="2" name="Slide Number Placeholder 1">
            <a:extLst>
              <a:ext uri="{FF2B5EF4-FFF2-40B4-BE49-F238E27FC236}">
                <a16:creationId xmlns:a16="http://schemas.microsoft.com/office/drawing/2014/main" id="{6CDB2486-D7A9-754B-AAFF-16F6A78E88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226208" y="204519"/>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Original Source Code Observations</a:t>
            </a:r>
            <a:endParaRPr sz="3600" dirty="0"/>
          </a:p>
        </p:txBody>
      </p:sp>
      <p:sp>
        <p:nvSpPr>
          <p:cNvPr id="243" name="Google Shape;243;p35"/>
          <p:cNvSpPr txBox="1"/>
          <p:nvPr/>
        </p:nvSpPr>
        <p:spPr>
          <a:xfrm>
            <a:off x="4856700" y="1999757"/>
            <a:ext cx="3975600" cy="1921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B45F06"/>
                </a:solidFill>
                <a:latin typeface="Consolas"/>
                <a:ea typeface="Consolas"/>
                <a:cs typeface="Consolas"/>
                <a:sym typeface="Consolas"/>
              </a:rPr>
              <a:t>// This program prints "hello, world"</a:t>
            </a:r>
            <a:endParaRPr sz="1600" dirty="0">
              <a:solidFill>
                <a:srgbClr val="B45F06"/>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r>
              <a:rPr lang="en-GB" sz="1600" dirty="0">
                <a:solidFill>
                  <a:srgbClr val="666666"/>
                </a:solidFill>
                <a:latin typeface="Consolas"/>
                <a:ea typeface="Consolas"/>
                <a:cs typeface="Consolas"/>
                <a:sym typeface="Consolas"/>
              </a:rPr>
              <a:t>#define NAME "world"</a:t>
            </a:r>
            <a:endParaRPr sz="1600" dirty="0">
              <a:solidFill>
                <a:srgbClr val="666666"/>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r>
              <a:rPr lang="en-GB" sz="1600" dirty="0">
                <a:solidFill>
                  <a:srgbClr val="38761D"/>
                </a:solidFill>
                <a:latin typeface="Consolas"/>
                <a:ea typeface="Consolas"/>
                <a:cs typeface="Consolas"/>
                <a:sym typeface="Consolas"/>
              </a:rPr>
              <a:t>int</a:t>
            </a:r>
            <a:r>
              <a:rPr lang="en-GB" sz="1600" dirty="0">
                <a:latin typeface="Consolas"/>
                <a:ea typeface="Consolas"/>
                <a:cs typeface="Consolas"/>
                <a:sym typeface="Consolas"/>
              </a:rPr>
              <a:t> </a:t>
            </a:r>
            <a:r>
              <a:rPr lang="en-GB" sz="1600" dirty="0">
                <a:solidFill>
                  <a:srgbClr val="0B5394"/>
                </a:solidFill>
                <a:latin typeface="Consolas"/>
                <a:ea typeface="Consolas"/>
                <a:cs typeface="Consolas"/>
                <a:sym typeface="Consolas"/>
              </a:rPr>
              <a:t>main</a:t>
            </a:r>
            <a:r>
              <a:rPr lang="en-GB" sz="1600" dirty="0">
                <a:latin typeface="Consolas"/>
                <a:ea typeface="Consolas"/>
                <a:cs typeface="Consolas"/>
                <a:sym typeface="Consolas"/>
              </a:rPr>
              <a:t>( ) {</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        </a:t>
            </a:r>
            <a:r>
              <a:rPr lang="en-GB" sz="1600" dirty="0">
                <a:solidFill>
                  <a:srgbClr val="38761D"/>
                </a:solidFill>
                <a:latin typeface="Consolas"/>
                <a:ea typeface="Consolas"/>
                <a:cs typeface="Consolas"/>
                <a:sym typeface="Consolas"/>
              </a:rPr>
              <a:t>char *</a:t>
            </a:r>
            <a:r>
              <a:rPr lang="en-GB" sz="1600" dirty="0">
                <a:latin typeface="Consolas"/>
                <a:ea typeface="Consolas"/>
                <a:cs typeface="Consolas"/>
                <a:sym typeface="Consolas"/>
              </a:rPr>
              <a:t> name </a:t>
            </a:r>
            <a:r>
              <a:rPr lang="en-GB" sz="1600" dirty="0">
                <a:solidFill>
                  <a:srgbClr val="741B47"/>
                </a:solidFill>
                <a:latin typeface="Consolas"/>
                <a:ea typeface="Consolas"/>
                <a:cs typeface="Consolas"/>
                <a:sym typeface="Consolas"/>
              </a:rPr>
              <a:t>=</a:t>
            </a:r>
            <a:r>
              <a:rPr lang="en-GB" sz="1600" dirty="0">
                <a:latin typeface="Consolas"/>
                <a:ea typeface="Consolas"/>
                <a:cs typeface="Consolas"/>
                <a:sym typeface="Consolas"/>
              </a:rPr>
              <a:t> NAME;</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        </a:t>
            </a:r>
            <a:r>
              <a:rPr lang="en-GB" sz="1600" dirty="0" err="1">
                <a:latin typeface="Consolas"/>
                <a:ea typeface="Consolas"/>
                <a:cs typeface="Consolas"/>
                <a:sym typeface="Consolas"/>
              </a:rPr>
              <a:t>printf</a:t>
            </a:r>
            <a:r>
              <a:rPr lang="en-GB" sz="1600" dirty="0">
                <a:latin typeface="Consolas"/>
                <a:ea typeface="Consolas"/>
                <a:cs typeface="Consolas"/>
                <a:sym typeface="Consolas"/>
              </a:rPr>
              <a:t>(</a:t>
            </a:r>
            <a:r>
              <a:rPr lang="en-GB" sz="1600" dirty="0">
                <a:solidFill>
                  <a:srgbClr val="990000"/>
                </a:solidFill>
                <a:latin typeface="Consolas"/>
                <a:ea typeface="Consolas"/>
                <a:cs typeface="Consolas"/>
                <a:sym typeface="Consolas"/>
              </a:rPr>
              <a:t>"hello, %s\n"</a:t>
            </a:r>
            <a:r>
              <a:rPr lang="en-GB" sz="1600" dirty="0">
                <a:latin typeface="Consolas"/>
                <a:ea typeface="Consolas"/>
                <a:cs typeface="Consolas"/>
                <a:sym typeface="Consolas"/>
              </a:rPr>
              <a:t>, name);</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p:txBody>
      </p:sp>
      <p:sp>
        <p:nvSpPr>
          <p:cNvPr id="244" name="Google Shape;244;p35"/>
          <p:cNvSpPr txBox="1"/>
          <p:nvPr/>
        </p:nvSpPr>
        <p:spPr>
          <a:xfrm>
            <a:off x="4771208" y="4630584"/>
            <a:ext cx="39756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Original Source Code</a:t>
            </a:r>
            <a:endParaRPr sz="1600" dirty="0"/>
          </a:p>
          <a:p>
            <a:pPr marL="0" lvl="0" indent="0" algn="ctr" rtl="0">
              <a:spcBef>
                <a:spcPts val="0"/>
              </a:spcBef>
              <a:spcAft>
                <a:spcPts val="0"/>
              </a:spcAft>
              <a:buNone/>
            </a:pPr>
            <a:r>
              <a:rPr lang="en-GB" sz="1600" dirty="0"/>
              <a:t>(</a:t>
            </a:r>
            <a:r>
              <a:rPr lang="en-GB" sz="1600" dirty="0" err="1"/>
              <a:t>helloworld.c</a:t>
            </a:r>
            <a:r>
              <a:rPr lang="en-GB" sz="1600" dirty="0"/>
              <a:t>)</a:t>
            </a:r>
            <a:endParaRPr sz="1600" dirty="0"/>
          </a:p>
        </p:txBody>
      </p:sp>
      <p:sp>
        <p:nvSpPr>
          <p:cNvPr id="245" name="Google Shape;245;p35"/>
          <p:cNvSpPr/>
          <p:nvPr/>
        </p:nvSpPr>
        <p:spPr>
          <a:xfrm>
            <a:off x="3376100" y="2117787"/>
            <a:ext cx="1480600" cy="158675"/>
          </a:xfrm>
          <a:custGeom>
            <a:avLst/>
            <a:gdLst/>
            <a:ahLst/>
            <a:cxnLst/>
            <a:rect l="l" t="t" r="r" b="b"/>
            <a:pathLst>
              <a:path w="61352" h="12341" extrusionOk="0">
                <a:moveTo>
                  <a:pt x="0" y="0"/>
                </a:moveTo>
                <a:cubicBezTo>
                  <a:pt x="4937" y="823"/>
                  <a:pt x="19394" y="2879"/>
                  <a:pt x="29619" y="4936"/>
                </a:cubicBezTo>
                <a:cubicBezTo>
                  <a:pt x="39844" y="6993"/>
                  <a:pt x="56063" y="11107"/>
                  <a:pt x="61352" y="12341"/>
                </a:cubicBezTo>
              </a:path>
            </a:pathLst>
          </a:custGeom>
          <a:noFill/>
          <a:ln w="28575" cap="flat" cmpd="sng">
            <a:solidFill>
              <a:srgbClr val="000000"/>
            </a:solidFill>
            <a:prstDash val="solid"/>
            <a:round/>
            <a:headEnd type="none" w="med" len="med"/>
            <a:tailEnd type="triangle" w="med" len="med"/>
          </a:ln>
        </p:spPr>
      </p:sp>
      <p:sp>
        <p:nvSpPr>
          <p:cNvPr id="246" name="Google Shape;246;p35"/>
          <p:cNvSpPr txBox="1"/>
          <p:nvPr/>
        </p:nvSpPr>
        <p:spPr>
          <a:xfrm>
            <a:off x="704575" y="1907562"/>
            <a:ext cx="2750100" cy="393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A comment to aid understanding</a:t>
            </a:r>
            <a:endParaRPr/>
          </a:p>
        </p:txBody>
      </p:sp>
      <p:sp>
        <p:nvSpPr>
          <p:cNvPr id="247" name="Google Shape;247;p35"/>
          <p:cNvSpPr/>
          <p:nvPr/>
        </p:nvSpPr>
        <p:spPr>
          <a:xfrm>
            <a:off x="3587675" y="2681937"/>
            <a:ext cx="1322225" cy="158675"/>
          </a:xfrm>
          <a:custGeom>
            <a:avLst/>
            <a:gdLst/>
            <a:ahLst/>
            <a:cxnLst/>
            <a:rect l="l" t="t" r="r" b="b"/>
            <a:pathLst>
              <a:path w="52889" h="6347" extrusionOk="0">
                <a:moveTo>
                  <a:pt x="0" y="0"/>
                </a:moveTo>
                <a:cubicBezTo>
                  <a:pt x="3820" y="176"/>
                  <a:pt x="14104" y="0"/>
                  <a:pt x="22919" y="1058"/>
                </a:cubicBezTo>
                <a:cubicBezTo>
                  <a:pt x="31734" y="2116"/>
                  <a:pt x="47894" y="5466"/>
                  <a:pt x="52889" y="6347"/>
                </a:cubicBezTo>
              </a:path>
            </a:pathLst>
          </a:custGeom>
          <a:noFill/>
          <a:ln w="28575" cap="flat" cmpd="sng">
            <a:solidFill>
              <a:srgbClr val="000000"/>
            </a:solidFill>
            <a:prstDash val="solid"/>
            <a:round/>
            <a:headEnd type="none" w="med" len="med"/>
            <a:tailEnd type="triangle" w="med" len="med"/>
          </a:ln>
        </p:spPr>
      </p:sp>
      <p:sp>
        <p:nvSpPr>
          <p:cNvPr id="248" name="Google Shape;248;p35"/>
          <p:cNvSpPr/>
          <p:nvPr/>
        </p:nvSpPr>
        <p:spPr>
          <a:xfrm>
            <a:off x="2793025" y="3513116"/>
            <a:ext cx="2857325" cy="158676"/>
          </a:xfrm>
          <a:custGeom>
            <a:avLst/>
            <a:gdLst/>
            <a:ahLst/>
            <a:cxnLst/>
            <a:rect l="l" t="t" r="r" b="b"/>
            <a:pathLst>
              <a:path w="117767" h="4965" extrusionOk="0">
                <a:moveTo>
                  <a:pt x="0" y="4260"/>
                </a:moveTo>
                <a:cubicBezTo>
                  <a:pt x="8991" y="3555"/>
                  <a:pt x="34319" y="-88"/>
                  <a:pt x="53947" y="29"/>
                </a:cubicBezTo>
                <a:cubicBezTo>
                  <a:pt x="73575" y="147"/>
                  <a:pt x="107130" y="4142"/>
                  <a:pt x="117767" y="4965"/>
                </a:cubicBezTo>
              </a:path>
            </a:pathLst>
          </a:custGeom>
          <a:noFill/>
          <a:ln w="28575" cap="flat" cmpd="sng">
            <a:solidFill>
              <a:srgbClr val="000000"/>
            </a:solidFill>
            <a:prstDash val="solid"/>
            <a:round/>
            <a:headEnd type="none" w="med" len="med"/>
            <a:tailEnd type="triangle" w="med" len="med"/>
          </a:ln>
        </p:spPr>
      </p:sp>
      <p:sp>
        <p:nvSpPr>
          <p:cNvPr id="249" name="Google Shape;249;p35"/>
          <p:cNvSpPr/>
          <p:nvPr/>
        </p:nvSpPr>
        <p:spPr>
          <a:xfrm flipV="1">
            <a:off x="3100650" y="3921557"/>
            <a:ext cx="2549700" cy="45719"/>
          </a:xfrm>
          <a:custGeom>
            <a:avLst/>
            <a:gdLst/>
            <a:ahLst/>
            <a:cxnLst/>
            <a:rect l="l" t="t" r="r" b="b"/>
            <a:pathLst>
              <a:path w="105779" h="17208" extrusionOk="0">
                <a:moveTo>
                  <a:pt x="0" y="17208"/>
                </a:moveTo>
                <a:cubicBezTo>
                  <a:pt x="7287" y="14564"/>
                  <a:pt x="26092" y="4045"/>
                  <a:pt x="43722" y="1342"/>
                </a:cubicBezTo>
                <a:cubicBezTo>
                  <a:pt x="61352" y="-1361"/>
                  <a:pt x="95436" y="1048"/>
                  <a:pt x="105779" y="989"/>
                </a:cubicBezTo>
              </a:path>
            </a:pathLst>
          </a:custGeom>
          <a:noFill/>
          <a:ln w="28575" cap="flat" cmpd="sng">
            <a:solidFill>
              <a:srgbClr val="000000"/>
            </a:solidFill>
            <a:prstDash val="solid"/>
            <a:round/>
            <a:headEnd type="none" w="med" len="med"/>
            <a:tailEnd type="triangle" w="med" len="med"/>
          </a:ln>
        </p:spPr>
      </p:sp>
      <p:sp>
        <p:nvSpPr>
          <p:cNvPr id="250" name="Google Shape;250;p35"/>
          <p:cNvSpPr txBox="1"/>
          <p:nvPr/>
        </p:nvSpPr>
        <p:spPr>
          <a:xfrm>
            <a:off x="76637" y="2525512"/>
            <a:ext cx="3581438" cy="5553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A preprocessor directive to perform source code substitution prior to compilation</a:t>
            </a:r>
            <a:endParaRPr/>
          </a:p>
        </p:txBody>
      </p:sp>
      <p:sp>
        <p:nvSpPr>
          <p:cNvPr id="251" name="Google Shape;251;p35"/>
          <p:cNvSpPr txBox="1"/>
          <p:nvPr/>
        </p:nvSpPr>
        <p:spPr>
          <a:xfrm>
            <a:off x="1366225" y="3305762"/>
            <a:ext cx="1426800" cy="393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A local variable</a:t>
            </a:r>
            <a:endParaRPr/>
          </a:p>
        </p:txBody>
      </p:sp>
      <p:sp>
        <p:nvSpPr>
          <p:cNvPr id="252" name="Google Shape;252;p35"/>
          <p:cNvSpPr txBox="1"/>
          <p:nvPr/>
        </p:nvSpPr>
        <p:spPr>
          <a:xfrm>
            <a:off x="1036975" y="3923712"/>
            <a:ext cx="2085300" cy="393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A library function call</a:t>
            </a:r>
            <a:endParaRPr/>
          </a:p>
        </p:txBody>
      </p:sp>
      <p:sp>
        <p:nvSpPr>
          <p:cNvPr id="253" name="Google Shape;253;p35"/>
          <p:cNvSpPr txBox="1"/>
          <p:nvPr/>
        </p:nvSpPr>
        <p:spPr>
          <a:xfrm>
            <a:off x="1646100" y="5650511"/>
            <a:ext cx="5851800" cy="630000"/>
          </a:xfrm>
          <a:prstGeom prst="rect">
            <a:avLst/>
          </a:prstGeom>
          <a:solidFill>
            <a:srgbClr val="0B539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a:solidFill>
                  <a:srgbClr val="FFFFFF"/>
                </a:solidFill>
              </a:rPr>
              <a:t>This source code contains elements intended to help understand what the code is doing and aid maintainability over its lifecycle</a:t>
            </a:r>
            <a:endParaRPr sz="1600" b="1" dirty="0">
              <a:solidFill>
                <a:srgbClr val="FFFFFF"/>
              </a:solidFill>
            </a:endParaRPr>
          </a:p>
        </p:txBody>
      </p:sp>
      <p:sp>
        <p:nvSpPr>
          <p:cNvPr id="2" name="Slide Number Placeholder 1">
            <a:extLst>
              <a:ext uri="{FF2B5EF4-FFF2-40B4-BE49-F238E27FC236}">
                <a16:creationId xmlns:a16="http://schemas.microsoft.com/office/drawing/2014/main" id="{15C692B6-DFF7-7447-97BB-837A792C9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69674" y="14002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err="1"/>
              <a:t>Preprocessing</a:t>
            </a:r>
            <a:endParaRPr sz="3600" dirty="0"/>
          </a:p>
        </p:txBody>
      </p:sp>
      <p:sp>
        <p:nvSpPr>
          <p:cNvPr id="259" name="Google Shape;259;p36"/>
          <p:cNvSpPr txBox="1">
            <a:spLocks noGrp="1"/>
          </p:cNvSpPr>
          <p:nvPr>
            <p:ph type="body" idx="1"/>
          </p:nvPr>
        </p:nvSpPr>
        <p:spPr>
          <a:xfrm>
            <a:off x="311700" y="1086689"/>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dirty="0"/>
          </a:p>
        </p:txBody>
      </p:sp>
      <p:sp>
        <p:nvSpPr>
          <p:cNvPr id="260" name="Google Shape;260;p36"/>
          <p:cNvSpPr/>
          <p:nvPr/>
        </p:nvSpPr>
        <p:spPr>
          <a:xfrm>
            <a:off x="0" y="1086888"/>
            <a:ext cx="27267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261" name="Google Shape;261;p36"/>
          <p:cNvSpPr/>
          <p:nvPr/>
        </p:nvSpPr>
        <p:spPr>
          <a:xfrm>
            <a:off x="2263425" y="1086674"/>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262" name="Google Shape;262;p36"/>
          <p:cNvSpPr/>
          <p:nvPr/>
        </p:nvSpPr>
        <p:spPr>
          <a:xfrm>
            <a:off x="4329974" y="1086674"/>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263" name="Google Shape;263;p36"/>
          <p:cNvSpPr/>
          <p:nvPr/>
        </p:nvSpPr>
        <p:spPr>
          <a:xfrm>
            <a:off x="6396739" y="1086674"/>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264" name="Google Shape;264;p36"/>
          <p:cNvSpPr txBox="1"/>
          <p:nvPr/>
        </p:nvSpPr>
        <p:spPr>
          <a:xfrm>
            <a:off x="205961" y="4714578"/>
            <a:ext cx="39756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t>Original Source Code</a:t>
            </a:r>
            <a:endParaRPr sz="1600"/>
          </a:p>
          <a:p>
            <a:pPr marL="0" lvl="0" indent="0" algn="ctr" rtl="0">
              <a:spcBef>
                <a:spcPts val="0"/>
              </a:spcBef>
              <a:spcAft>
                <a:spcPts val="0"/>
              </a:spcAft>
              <a:buNone/>
            </a:pPr>
            <a:r>
              <a:rPr lang="en-GB" sz="1600"/>
              <a:t>(helloworld.c)</a:t>
            </a:r>
            <a:endParaRPr sz="1600"/>
          </a:p>
        </p:txBody>
      </p:sp>
      <p:sp>
        <p:nvSpPr>
          <p:cNvPr id="265" name="Google Shape;265;p36"/>
          <p:cNvSpPr txBox="1"/>
          <p:nvPr/>
        </p:nvSpPr>
        <p:spPr>
          <a:xfrm>
            <a:off x="4856700" y="3329186"/>
            <a:ext cx="3975600" cy="1043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38761D"/>
                </a:solidFill>
                <a:latin typeface="Consolas"/>
                <a:ea typeface="Consolas"/>
                <a:cs typeface="Consolas"/>
                <a:sym typeface="Consolas"/>
              </a:rPr>
              <a:t>int</a:t>
            </a:r>
            <a:r>
              <a:rPr lang="en-GB" sz="1600">
                <a:latin typeface="Consolas"/>
                <a:ea typeface="Consolas"/>
                <a:cs typeface="Consolas"/>
                <a:sym typeface="Consolas"/>
              </a:rPr>
              <a:t> </a:t>
            </a:r>
            <a:r>
              <a:rPr lang="en-GB" sz="1600">
                <a:solidFill>
                  <a:srgbClr val="0B5394"/>
                </a:solidFill>
                <a:latin typeface="Consolas"/>
                <a:ea typeface="Consolas"/>
                <a:cs typeface="Consolas"/>
                <a:sym typeface="Consolas"/>
              </a:rPr>
              <a:t>main</a:t>
            </a:r>
            <a:r>
              <a:rPr lang="en-GB" sz="1600">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t>
            </a:r>
            <a:r>
              <a:rPr lang="en-GB" sz="1600">
                <a:solidFill>
                  <a:srgbClr val="38761D"/>
                </a:solidFill>
                <a:latin typeface="Consolas"/>
                <a:ea typeface="Consolas"/>
                <a:cs typeface="Consolas"/>
                <a:sym typeface="Consolas"/>
              </a:rPr>
              <a:t>char</a:t>
            </a:r>
            <a:r>
              <a:rPr lang="en-GB" sz="1600">
                <a:latin typeface="Consolas"/>
                <a:ea typeface="Consolas"/>
                <a:cs typeface="Consolas"/>
                <a:sym typeface="Consolas"/>
              </a:rPr>
              <a:t> </a:t>
            </a:r>
            <a:r>
              <a:rPr lang="en-GB" sz="1600">
                <a:solidFill>
                  <a:srgbClr val="38761D"/>
                </a:solidFill>
                <a:latin typeface="Consolas"/>
                <a:ea typeface="Consolas"/>
                <a:cs typeface="Consolas"/>
                <a:sym typeface="Consolas"/>
              </a:rPr>
              <a:t>*</a:t>
            </a:r>
            <a:r>
              <a:rPr lang="en-GB" sz="1600">
                <a:latin typeface="Consolas"/>
                <a:ea typeface="Consolas"/>
                <a:cs typeface="Consolas"/>
                <a:sym typeface="Consolas"/>
              </a:rPr>
              <a:t> name </a:t>
            </a:r>
            <a:r>
              <a:rPr lang="en-GB" sz="1600">
                <a:solidFill>
                  <a:srgbClr val="741B47"/>
                </a:solidFill>
                <a:latin typeface="Consolas"/>
                <a:ea typeface="Consolas"/>
                <a:cs typeface="Consolas"/>
                <a:sym typeface="Consolas"/>
              </a:rPr>
              <a:t>=</a:t>
            </a:r>
            <a:r>
              <a:rPr lang="en-GB" sz="1600">
                <a:latin typeface="Consolas"/>
                <a:ea typeface="Consolas"/>
                <a:cs typeface="Consolas"/>
                <a:sym typeface="Consolas"/>
              </a:rPr>
              <a:t> "world";</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printf(</a:t>
            </a:r>
            <a:r>
              <a:rPr lang="en-GB" sz="1600">
                <a:solidFill>
                  <a:srgbClr val="990000"/>
                </a:solidFill>
                <a:latin typeface="Consolas"/>
                <a:ea typeface="Consolas"/>
                <a:cs typeface="Consolas"/>
                <a:sym typeface="Consolas"/>
              </a:rPr>
              <a:t>"hello, %s\n"</a:t>
            </a:r>
            <a:r>
              <a:rPr lang="en-GB" sz="1600">
                <a:latin typeface="Consolas"/>
                <a:ea typeface="Consolas"/>
                <a:cs typeface="Consolas"/>
                <a:sym typeface="Consolas"/>
              </a:rPr>
              <a:t>, name);</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p:txBody>
      </p:sp>
      <p:sp>
        <p:nvSpPr>
          <p:cNvPr id="266" name="Google Shape;266;p36"/>
          <p:cNvSpPr txBox="1"/>
          <p:nvPr/>
        </p:nvSpPr>
        <p:spPr>
          <a:xfrm>
            <a:off x="4856700" y="4372886"/>
            <a:ext cx="39756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t>Preprocessed Source Code</a:t>
            </a:r>
            <a:endParaRPr sz="1600"/>
          </a:p>
          <a:p>
            <a:pPr marL="0" lvl="0" indent="0" algn="ctr" rtl="0">
              <a:spcBef>
                <a:spcPts val="0"/>
              </a:spcBef>
              <a:spcAft>
                <a:spcPts val="0"/>
              </a:spcAft>
              <a:buNone/>
            </a:pPr>
            <a:r>
              <a:rPr lang="en-GB" sz="1600"/>
              <a:t>(helloworld.i)</a:t>
            </a:r>
            <a:endParaRPr sz="1600"/>
          </a:p>
        </p:txBody>
      </p:sp>
      <p:sp>
        <p:nvSpPr>
          <p:cNvPr id="267" name="Google Shape;267;p36"/>
          <p:cNvSpPr txBox="1"/>
          <p:nvPr/>
        </p:nvSpPr>
        <p:spPr>
          <a:xfrm>
            <a:off x="1743642" y="5701225"/>
            <a:ext cx="5656716" cy="393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Consolas"/>
                <a:ea typeface="Consolas"/>
                <a:cs typeface="Consolas"/>
                <a:sym typeface="Consolas"/>
              </a:rPr>
              <a:t>$ arm-</a:t>
            </a:r>
            <a:r>
              <a:rPr lang="en-GB" sz="1600" dirty="0" err="1">
                <a:solidFill>
                  <a:srgbClr val="FFFFFF"/>
                </a:solidFill>
                <a:latin typeface="Consolas"/>
                <a:ea typeface="Consolas"/>
                <a:cs typeface="Consolas"/>
                <a:sym typeface="Consolas"/>
              </a:rPr>
              <a:t>linux</a:t>
            </a:r>
            <a:r>
              <a:rPr lang="en-GB" sz="1600" dirty="0">
                <a:solidFill>
                  <a:srgbClr val="FFFFFF"/>
                </a:solidFill>
                <a:latin typeface="Consolas"/>
                <a:ea typeface="Consolas"/>
                <a:cs typeface="Consolas"/>
                <a:sym typeface="Consolas"/>
              </a:rPr>
              <a:t>-</a:t>
            </a:r>
            <a:r>
              <a:rPr lang="en-GB" sz="1600" dirty="0" err="1">
                <a:solidFill>
                  <a:srgbClr val="FFFFFF"/>
                </a:solidFill>
                <a:latin typeface="Consolas"/>
                <a:ea typeface="Consolas"/>
                <a:cs typeface="Consolas"/>
                <a:sym typeface="Consolas"/>
              </a:rPr>
              <a:t>gnueabi-gcc</a:t>
            </a:r>
            <a:r>
              <a:rPr lang="en-GB" sz="1600" dirty="0">
                <a:solidFill>
                  <a:srgbClr val="FFFFFF"/>
                </a:solidFill>
                <a:latin typeface="Consolas"/>
                <a:ea typeface="Consolas"/>
                <a:cs typeface="Consolas"/>
                <a:sym typeface="Consolas"/>
              </a:rPr>
              <a:t> -E </a:t>
            </a:r>
            <a:r>
              <a:rPr lang="en-GB" sz="1600" dirty="0" err="1">
                <a:solidFill>
                  <a:srgbClr val="FFFFFF"/>
                </a:solidFill>
                <a:latin typeface="Consolas"/>
                <a:ea typeface="Consolas"/>
                <a:cs typeface="Consolas"/>
                <a:sym typeface="Consolas"/>
              </a:rPr>
              <a:t>helloworld.c</a:t>
            </a:r>
            <a:r>
              <a:rPr lang="en-GB" sz="1600" dirty="0">
                <a:solidFill>
                  <a:srgbClr val="FFFFFF"/>
                </a:solidFill>
                <a:latin typeface="Consolas"/>
                <a:ea typeface="Consolas"/>
                <a:cs typeface="Consolas"/>
                <a:sym typeface="Consolas"/>
              </a:rPr>
              <a:t> -o </a:t>
            </a:r>
            <a:r>
              <a:rPr lang="en-GB" sz="1600" dirty="0" err="1">
                <a:solidFill>
                  <a:srgbClr val="FFFFFF"/>
                </a:solidFill>
                <a:latin typeface="Consolas"/>
                <a:ea typeface="Consolas"/>
                <a:cs typeface="Consolas"/>
                <a:sym typeface="Consolas"/>
              </a:rPr>
              <a:t>helloworld.i</a:t>
            </a:r>
            <a:endParaRPr sz="1600" dirty="0">
              <a:solidFill>
                <a:srgbClr val="FFFFFF"/>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p:txBody>
      </p:sp>
      <p:sp>
        <p:nvSpPr>
          <p:cNvPr id="268" name="Google Shape;268;p36"/>
          <p:cNvSpPr txBox="1"/>
          <p:nvPr/>
        </p:nvSpPr>
        <p:spPr>
          <a:xfrm>
            <a:off x="4985700" y="2016786"/>
            <a:ext cx="3717600" cy="630000"/>
          </a:xfrm>
          <a:prstGeom prst="rect">
            <a:avLst/>
          </a:prstGeom>
          <a:solidFill>
            <a:srgbClr val="0B539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a:solidFill>
                  <a:srgbClr val="FFFFFF"/>
                </a:solidFill>
              </a:rPr>
              <a:t>The C preprocessor removes comments and applies the macros and directives</a:t>
            </a:r>
            <a:endParaRPr sz="1600" b="1">
              <a:solidFill>
                <a:srgbClr val="FFFFFF"/>
              </a:solidFill>
            </a:endParaRPr>
          </a:p>
        </p:txBody>
      </p:sp>
      <p:sp>
        <p:nvSpPr>
          <p:cNvPr id="269" name="Google Shape;269;p36"/>
          <p:cNvSpPr/>
          <p:nvPr/>
        </p:nvSpPr>
        <p:spPr>
          <a:xfrm>
            <a:off x="3617186" y="3650951"/>
            <a:ext cx="1035675" cy="77750"/>
          </a:xfrm>
          <a:custGeom>
            <a:avLst/>
            <a:gdLst/>
            <a:ahLst/>
            <a:cxnLst/>
            <a:rect l="l" t="t" r="r" b="b"/>
            <a:pathLst>
              <a:path w="41427" h="3110" extrusionOk="0">
                <a:moveTo>
                  <a:pt x="0" y="1617"/>
                </a:moveTo>
                <a:cubicBezTo>
                  <a:pt x="3297" y="1368"/>
                  <a:pt x="12876" y="-125"/>
                  <a:pt x="19780" y="124"/>
                </a:cubicBezTo>
                <a:cubicBezTo>
                  <a:pt x="26685" y="373"/>
                  <a:pt x="37819" y="2612"/>
                  <a:pt x="41427" y="3110"/>
                </a:cubicBezTo>
              </a:path>
            </a:pathLst>
          </a:custGeom>
          <a:noFill/>
          <a:ln w="28575" cap="flat" cmpd="sng">
            <a:solidFill>
              <a:srgbClr val="000000"/>
            </a:solidFill>
            <a:prstDash val="solid"/>
            <a:round/>
            <a:headEnd type="none" w="med" len="med"/>
            <a:tailEnd type="triangle" w="med" len="med"/>
          </a:ln>
        </p:spPr>
      </p:sp>
      <p:sp>
        <p:nvSpPr>
          <p:cNvPr id="270" name="Google Shape;270;p36"/>
          <p:cNvSpPr txBox="1"/>
          <p:nvPr/>
        </p:nvSpPr>
        <p:spPr>
          <a:xfrm>
            <a:off x="311700" y="2451086"/>
            <a:ext cx="3975600" cy="1921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B45F06"/>
                </a:solidFill>
                <a:latin typeface="Consolas"/>
                <a:ea typeface="Consolas"/>
                <a:cs typeface="Consolas"/>
                <a:sym typeface="Consolas"/>
              </a:rPr>
              <a:t>// This program prints "hello, world"</a:t>
            </a:r>
            <a:endParaRPr sz="1600" dirty="0">
              <a:solidFill>
                <a:srgbClr val="B45F06"/>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r>
              <a:rPr lang="en-GB" sz="1600" dirty="0">
                <a:solidFill>
                  <a:srgbClr val="666666"/>
                </a:solidFill>
                <a:latin typeface="Consolas"/>
                <a:ea typeface="Consolas"/>
                <a:cs typeface="Consolas"/>
                <a:sym typeface="Consolas"/>
              </a:rPr>
              <a:t>#define NAME "world"</a:t>
            </a:r>
            <a:endParaRPr sz="1600" dirty="0">
              <a:solidFill>
                <a:srgbClr val="666666"/>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r>
              <a:rPr lang="en-GB" sz="1600" dirty="0">
                <a:solidFill>
                  <a:srgbClr val="38761D"/>
                </a:solidFill>
                <a:latin typeface="Consolas"/>
                <a:ea typeface="Consolas"/>
                <a:cs typeface="Consolas"/>
                <a:sym typeface="Consolas"/>
              </a:rPr>
              <a:t>int</a:t>
            </a:r>
            <a:r>
              <a:rPr lang="en-GB" sz="1600" dirty="0">
                <a:latin typeface="Consolas"/>
                <a:ea typeface="Consolas"/>
                <a:cs typeface="Consolas"/>
                <a:sym typeface="Consolas"/>
              </a:rPr>
              <a:t> </a:t>
            </a:r>
            <a:r>
              <a:rPr lang="en-GB" sz="1600" dirty="0">
                <a:solidFill>
                  <a:srgbClr val="0B5394"/>
                </a:solidFill>
                <a:latin typeface="Consolas"/>
                <a:ea typeface="Consolas"/>
                <a:cs typeface="Consolas"/>
                <a:sym typeface="Consolas"/>
              </a:rPr>
              <a:t>main</a:t>
            </a:r>
            <a:r>
              <a:rPr lang="en-GB" sz="1600" dirty="0">
                <a:latin typeface="Consolas"/>
                <a:ea typeface="Consolas"/>
                <a:cs typeface="Consolas"/>
                <a:sym typeface="Consolas"/>
              </a:rPr>
              <a:t>( ) {</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        </a:t>
            </a:r>
            <a:r>
              <a:rPr lang="en-GB" sz="1600" dirty="0">
                <a:solidFill>
                  <a:srgbClr val="38761D"/>
                </a:solidFill>
                <a:latin typeface="Consolas"/>
                <a:ea typeface="Consolas"/>
                <a:cs typeface="Consolas"/>
                <a:sym typeface="Consolas"/>
              </a:rPr>
              <a:t>char *</a:t>
            </a:r>
            <a:r>
              <a:rPr lang="en-GB" sz="1600" dirty="0">
                <a:solidFill>
                  <a:schemeClr val="dk1"/>
                </a:solidFill>
                <a:latin typeface="Consolas"/>
                <a:ea typeface="Consolas"/>
                <a:cs typeface="Consolas"/>
                <a:sym typeface="Consolas"/>
              </a:rPr>
              <a:t> name </a:t>
            </a:r>
            <a:r>
              <a:rPr lang="en-GB" sz="1600" dirty="0">
                <a:solidFill>
                  <a:srgbClr val="741B47"/>
                </a:solidFill>
                <a:latin typeface="Consolas"/>
                <a:ea typeface="Consolas"/>
                <a:cs typeface="Consolas"/>
                <a:sym typeface="Consolas"/>
              </a:rPr>
              <a:t>=</a:t>
            </a:r>
            <a:r>
              <a:rPr lang="en-GB" sz="1600" dirty="0">
                <a:solidFill>
                  <a:schemeClr val="dk1"/>
                </a:solidFill>
                <a:latin typeface="Consolas"/>
                <a:ea typeface="Consolas"/>
                <a:cs typeface="Consolas"/>
                <a:sym typeface="Consolas"/>
              </a:rPr>
              <a:t> NAME;</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        </a:t>
            </a:r>
            <a:r>
              <a:rPr lang="en-GB" sz="1600" dirty="0" err="1">
                <a:latin typeface="Consolas"/>
                <a:ea typeface="Consolas"/>
                <a:cs typeface="Consolas"/>
                <a:sym typeface="Consolas"/>
              </a:rPr>
              <a:t>printf</a:t>
            </a:r>
            <a:r>
              <a:rPr lang="en-GB" sz="1600" dirty="0">
                <a:latin typeface="Consolas"/>
                <a:ea typeface="Consolas"/>
                <a:cs typeface="Consolas"/>
                <a:sym typeface="Consolas"/>
              </a:rPr>
              <a:t>(</a:t>
            </a:r>
            <a:r>
              <a:rPr lang="en-GB" sz="1600" dirty="0">
                <a:solidFill>
                  <a:srgbClr val="990000"/>
                </a:solidFill>
                <a:latin typeface="Consolas"/>
                <a:ea typeface="Consolas"/>
                <a:cs typeface="Consolas"/>
                <a:sym typeface="Consolas"/>
              </a:rPr>
              <a:t>"hello, %s\n"</a:t>
            </a:r>
            <a:r>
              <a:rPr lang="en-GB" sz="1600" dirty="0">
                <a:latin typeface="Consolas"/>
                <a:ea typeface="Consolas"/>
                <a:cs typeface="Consolas"/>
                <a:sym typeface="Consolas"/>
              </a:rPr>
              <a:t>, name);</a:t>
            </a:r>
            <a:endParaRPr sz="1600" dirty="0">
              <a:latin typeface="Consolas"/>
              <a:ea typeface="Consolas"/>
              <a:cs typeface="Consolas"/>
              <a:sym typeface="Consolas"/>
            </a:endParaRPr>
          </a:p>
          <a:p>
            <a:pPr marL="0" lvl="0" indent="0" algn="l" rtl="0">
              <a:spcBef>
                <a:spcPts val="0"/>
              </a:spcBef>
              <a:spcAft>
                <a:spcPts val="0"/>
              </a:spcAft>
              <a:buNone/>
            </a:pPr>
            <a:r>
              <a:rPr lang="en-GB" sz="1600" dirty="0">
                <a:latin typeface="Consolas"/>
                <a:ea typeface="Consolas"/>
                <a:cs typeface="Consolas"/>
                <a:sym typeface="Consolas"/>
              </a:rPr>
              <a:t>}</a:t>
            </a: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E2D2EB84-594B-DC41-BE55-74465BA41B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Background and Introduction</a:t>
            </a:r>
            <a:endParaRPr/>
          </a:p>
        </p:txBody>
      </p:sp>
      <p:sp>
        <p:nvSpPr>
          <p:cNvPr id="2" name="Slide Number Placeholder 1">
            <a:extLst>
              <a:ext uri="{FF2B5EF4-FFF2-40B4-BE49-F238E27FC236}">
                <a16:creationId xmlns:a16="http://schemas.microsoft.com/office/drawing/2014/main" id="{AB8F83C8-FCD1-AF42-9B9F-2178E91743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92425" y="11299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Compilation</a:t>
            </a:r>
            <a:endParaRPr sz="4000" dirty="0"/>
          </a:p>
        </p:txBody>
      </p:sp>
      <p:sp>
        <p:nvSpPr>
          <p:cNvPr id="276" name="Google Shape;276;p37"/>
          <p:cNvSpPr txBox="1">
            <a:spLocks noGrp="1"/>
          </p:cNvSpPr>
          <p:nvPr>
            <p:ph type="body" idx="1"/>
          </p:nvPr>
        </p:nvSpPr>
        <p:spPr>
          <a:xfrm>
            <a:off x="311700" y="1217319"/>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a:p>
        </p:txBody>
      </p:sp>
      <p:sp>
        <p:nvSpPr>
          <p:cNvPr id="277" name="Google Shape;277;p37"/>
          <p:cNvSpPr/>
          <p:nvPr/>
        </p:nvSpPr>
        <p:spPr>
          <a:xfrm>
            <a:off x="0" y="1217518"/>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278" name="Google Shape;278;p37"/>
          <p:cNvSpPr/>
          <p:nvPr/>
        </p:nvSpPr>
        <p:spPr>
          <a:xfrm>
            <a:off x="2263425" y="1217304"/>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279" name="Google Shape;279;p37"/>
          <p:cNvSpPr/>
          <p:nvPr/>
        </p:nvSpPr>
        <p:spPr>
          <a:xfrm>
            <a:off x="4329974" y="1217304"/>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280" name="Google Shape;280;p37"/>
          <p:cNvSpPr/>
          <p:nvPr/>
        </p:nvSpPr>
        <p:spPr>
          <a:xfrm>
            <a:off x="6396739" y="1217304"/>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281" name="Google Shape;281;p37"/>
          <p:cNvSpPr txBox="1"/>
          <p:nvPr/>
        </p:nvSpPr>
        <p:spPr>
          <a:xfrm>
            <a:off x="311700" y="4672561"/>
            <a:ext cx="39756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t>Preprocessed Source Code</a:t>
            </a:r>
            <a:endParaRPr sz="1600"/>
          </a:p>
          <a:p>
            <a:pPr marL="0" lvl="0" indent="0" algn="ctr" rtl="0">
              <a:spcBef>
                <a:spcPts val="0"/>
              </a:spcBef>
              <a:spcAft>
                <a:spcPts val="0"/>
              </a:spcAft>
              <a:buNone/>
            </a:pPr>
            <a:r>
              <a:rPr lang="en-GB" sz="1600"/>
              <a:t>(helloworld.i)</a:t>
            </a:r>
            <a:endParaRPr sz="1600"/>
          </a:p>
        </p:txBody>
      </p:sp>
      <p:sp>
        <p:nvSpPr>
          <p:cNvPr id="282" name="Google Shape;282;p37"/>
          <p:cNvSpPr txBox="1"/>
          <p:nvPr/>
        </p:nvSpPr>
        <p:spPr>
          <a:xfrm>
            <a:off x="1611750" y="5770797"/>
            <a:ext cx="5920500" cy="393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Consolas"/>
                <a:ea typeface="Consolas"/>
                <a:cs typeface="Consolas"/>
                <a:sym typeface="Consolas"/>
              </a:rPr>
              <a:t>$ arm-</a:t>
            </a:r>
            <a:r>
              <a:rPr lang="en-GB" sz="1600" dirty="0" err="1">
                <a:solidFill>
                  <a:srgbClr val="FFFFFF"/>
                </a:solidFill>
                <a:latin typeface="Consolas"/>
                <a:ea typeface="Consolas"/>
                <a:cs typeface="Consolas"/>
                <a:sym typeface="Consolas"/>
              </a:rPr>
              <a:t>linux</a:t>
            </a:r>
            <a:r>
              <a:rPr lang="en-GB" sz="1600" dirty="0">
                <a:solidFill>
                  <a:srgbClr val="FFFFFF"/>
                </a:solidFill>
                <a:latin typeface="Consolas"/>
                <a:ea typeface="Consolas"/>
                <a:cs typeface="Consolas"/>
                <a:sym typeface="Consolas"/>
              </a:rPr>
              <a:t>-</a:t>
            </a:r>
            <a:r>
              <a:rPr lang="en-GB" sz="1600" dirty="0" err="1">
                <a:solidFill>
                  <a:srgbClr val="FFFFFF"/>
                </a:solidFill>
                <a:latin typeface="Consolas"/>
                <a:ea typeface="Consolas"/>
                <a:cs typeface="Consolas"/>
                <a:sym typeface="Consolas"/>
              </a:rPr>
              <a:t>gnueabi-gcc</a:t>
            </a:r>
            <a:r>
              <a:rPr lang="en-GB" sz="1600" dirty="0">
                <a:solidFill>
                  <a:srgbClr val="FFFFFF"/>
                </a:solidFill>
                <a:latin typeface="Consolas"/>
                <a:ea typeface="Consolas"/>
                <a:cs typeface="Consolas"/>
                <a:sym typeface="Consolas"/>
              </a:rPr>
              <a:t> -S </a:t>
            </a:r>
            <a:r>
              <a:rPr lang="en-GB" sz="1600" dirty="0" err="1">
                <a:solidFill>
                  <a:srgbClr val="FFFFFF"/>
                </a:solidFill>
                <a:latin typeface="Consolas"/>
                <a:ea typeface="Consolas"/>
                <a:cs typeface="Consolas"/>
                <a:sym typeface="Consolas"/>
              </a:rPr>
              <a:t>helloworld.i</a:t>
            </a:r>
            <a:r>
              <a:rPr lang="en-GB" sz="1600" dirty="0">
                <a:solidFill>
                  <a:srgbClr val="FFFFFF"/>
                </a:solidFill>
                <a:latin typeface="Consolas"/>
                <a:ea typeface="Consolas"/>
                <a:cs typeface="Consolas"/>
                <a:sym typeface="Consolas"/>
              </a:rPr>
              <a:t> -o </a:t>
            </a:r>
            <a:r>
              <a:rPr lang="en-GB" sz="1600" dirty="0" err="1">
                <a:solidFill>
                  <a:srgbClr val="FFFFFF"/>
                </a:solidFill>
                <a:latin typeface="Consolas"/>
                <a:ea typeface="Consolas"/>
                <a:cs typeface="Consolas"/>
                <a:sym typeface="Consolas"/>
              </a:rPr>
              <a:t>helloworld.s</a:t>
            </a:r>
            <a:r>
              <a:rPr lang="en-GB" sz="1600" dirty="0">
                <a:solidFill>
                  <a:srgbClr val="FFFFFF"/>
                </a:solidFill>
                <a:latin typeface="Consolas"/>
                <a:ea typeface="Consolas"/>
                <a:cs typeface="Consolas"/>
                <a:sym typeface="Consolas"/>
              </a:rPr>
              <a:t> -w</a:t>
            </a:r>
            <a:endParaRPr sz="1600" dirty="0">
              <a:solidFill>
                <a:srgbClr val="FFFFFF"/>
              </a:solidFill>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p:txBody>
      </p:sp>
      <p:sp>
        <p:nvSpPr>
          <p:cNvPr id="283" name="Google Shape;283;p37"/>
          <p:cNvSpPr txBox="1"/>
          <p:nvPr/>
        </p:nvSpPr>
        <p:spPr>
          <a:xfrm>
            <a:off x="4698350" y="2219386"/>
            <a:ext cx="4134000" cy="24531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nsolas"/>
                <a:ea typeface="Consolas"/>
                <a:cs typeface="Consolas"/>
                <a:sym typeface="Consolas"/>
              </a:rPr>
              <a:t>.LC1:</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"hello, %s\012\000"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.LC0: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"world\000"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main:</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push    {fp, lr}</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add     fp, sp, #4</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sub     sp, sp, #8</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ldr     r3, .L3</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str     r3, [fp, #-8]</a:t>
            </a:r>
            <a:endParaRPr sz="1600">
              <a:latin typeface="Consolas"/>
              <a:ea typeface="Consolas"/>
              <a:cs typeface="Consolas"/>
              <a:sym typeface="Consolas"/>
            </a:endParaRPr>
          </a:p>
          <a:p>
            <a:pPr marL="0" lvl="0" indent="0" algn="l" rtl="0">
              <a:spcBef>
                <a:spcPts val="0"/>
              </a:spcBef>
              <a:spcAft>
                <a:spcPts val="0"/>
              </a:spcAft>
              <a:buNone/>
            </a:pPr>
            <a:r>
              <a:rPr lang="en-GB" sz="1600" i="1">
                <a:latin typeface="Consolas"/>
                <a:ea typeface="Consolas"/>
                <a:cs typeface="Consolas"/>
                <a:sym typeface="Consolas"/>
              </a:rPr>
              <a:t>&lt;snip&gt;</a:t>
            </a:r>
            <a:endParaRPr sz="1600" i="1">
              <a:latin typeface="Consolas"/>
              <a:ea typeface="Consolas"/>
              <a:cs typeface="Consolas"/>
              <a:sym typeface="Consolas"/>
            </a:endParaRPr>
          </a:p>
        </p:txBody>
      </p:sp>
      <p:sp>
        <p:nvSpPr>
          <p:cNvPr id="284" name="Google Shape;284;p37"/>
          <p:cNvSpPr txBox="1"/>
          <p:nvPr/>
        </p:nvSpPr>
        <p:spPr>
          <a:xfrm>
            <a:off x="4698300" y="4672561"/>
            <a:ext cx="4134000" cy="6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t>Assembler Code</a:t>
            </a:r>
            <a:endParaRPr sz="1600"/>
          </a:p>
          <a:p>
            <a:pPr marL="0" lvl="0" indent="0" algn="ctr" rtl="0">
              <a:spcBef>
                <a:spcPts val="0"/>
              </a:spcBef>
              <a:spcAft>
                <a:spcPts val="0"/>
              </a:spcAft>
              <a:buNone/>
            </a:pPr>
            <a:r>
              <a:rPr lang="en-GB" sz="1600"/>
              <a:t>(helloworld.s)*</a:t>
            </a:r>
            <a:endParaRPr sz="1600"/>
          </a:p>
          <a:p>
            <a:pPr marL="0" lvl="0" indent="0" algn="ctr" rtl="0">
              <a:spcBef>
                <a:spcPts val="0"/>
              </a:spcBef>
              <a:spcAft>
                <a:spcPts val="0"/>
              </a:spcAft>
              <a:buNone/>
            </a:pPr>
            <a:r>
              <a:rPr lang="en-GB" sz="1050" i="1"/>
              <a:t>* Partially shown</a:t>
            </a:r>
            <a:endParaRPr sz="1050" i="1"/>
          </a:p>
        </p:txBody>
      </p:sp>
      <p:sp>
        <p:nvSpPr>
          <p:cNvPr id="285" name="Google Shape;285;p37"/>
          <p:cNvSpPr txBox="1"/>
          <p:nvPr/>
        </p:nvSpPr>
        <p:spPr>
          <a:xfrm>
            <a:off x="478970" y="2219386"/>
            <a:ext cx="3679329" cy="769175"/>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b="1" dirty="0">
                <a:solidFill>
                  <a:srgbClr val="FFFFFF"/>
                </a:solidFill>
              </a:rPr>
              <a:t>The compiler translates the </a:t>
            </a:r>
            <a:r>
              <a:rPr lang="en-GB" sz="1600" b="1" dirty="0" err="1">
                <a:solidFill>
                  <a:srgbClr val="FFFFFF"/>
                </a:solidFill>
              </a:rPr>
              <a:t>preprocessed</a:t>
            </a:r>
            <a:r>
              <a:rPr lang="en-GB" sz="1600" b="1" dirty="0">
                <a:solidFill>
                  <a:srgbClr val="FFFFFF"/>
                </a:solidFill>
              </a:rPr>
              <a:t> source code into assembly code</a:t>
            </a:r>
            <a:endParaRPr sz="1600" b="1" dirty="0">
              <a:solidFill>
                <a:srgbClr val="FFFFFF"/>
              </a:solidFill>
            </a:endParaRPr>
          </a:p>
        </p:txBody>
      </p:sp>
      <p:sp>
        <p:nvSpPr>
          <p:cNvPr id="286" name="Google Shape;286;p37"/>
          <p:cNvSpPr/>
          <p:nvPr/>
        </p:nvSpPr>
        <p:spPr>
          <a:xfrm>
            <a:off x="4040150" y="3926111"/>
            <a:ext cx="625150" cy="382550"/>
          </a:xfrm>
          <a:custGeom>
            <a:avLst/>
            <a:gdLst/>
            <a:ahLst/>
            <a:cxnLst/>
            <a:rect l="l" t="t" r="r" b="b"/>
            <a:pathLst>
              <a:path w="25006" h="15302" extrusionOk="0">
                <a:moveTo>
                  <a:pt x="0" y="15302"/>
                </a:moveTo>
                <a:cubicBezTo>
                  <a:pt x="2924" y="13125"/>
                  <a:pt x="13374" y="4789"/>
                  <a:pt x="17542" y="2239"/>
                </a:cubicBezTo>
                <a:cubicBezTo>
                  <a:pt x="21710" y="-311"/>
                  <a:pt x="23762" y="373"/>
                  <a:pt x="25006" y="0"/>
                </a:cubicBezTo>
              </a:path>
            </a:pathLst>
          </a:custGeom>
          <a:noFill/>
          <a:ln w="28575" cap="flat" cmpd="sng">
            <a:solidFill>
              <a:srgbClr val="000000"/>
            </a:solidFill>
            <a:prstDash val="solid"/>
            <a:round/>
            <a:headEnd type="none" w="med" len="med"/>
            <a:tailEnd type="triangle" w="med" len="med"/>
          </a:ln>
        </p:spPr>
      </p:sp>
      <p:sp>
        <p:nvSpPr>
          <p:cNvPr id="287" name="Google Shape;287;p37"/>
          <p:cNvSpPr txBox="1"/>
          <p:nvPr/>
        </p:nvSpPr>
        <p:spPr>
          <a:xfrm>
            <a:off x="311700" y="3628861"/>
            <a:ext cx="3975600" cy="1043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38761D"/>
                </a:solidFill>
                <a:latin typeface="Consolas"/>
                <a:ea typeface="Consolas"/>
                <a:cs typeface="Consolas"/>
                <a:sym typeface="Consolas"/>
              </a:rPr>
              <a:t>int</a:t>
            </a:r>
            <a:r>
              <a:rPr lang="en-GB" sz="1600">
                <a:solidFill>
                  <a:schemeClr val="dk1"/>
                </a:solidFill>
                <a:latin typeface="Consolas"/>
                <a:ea typeface="Consolas"/>
                <a:cs typeface="Consolas"/>
                <a:sym typeface="Consolas"/>
              </a:rPr>
              <a:t> </a:t>
            </a:r>
            <a:r>
              <a:rPr lang="en-GB" sz="1600">
                <a:solidFill>
                  <a:srgbClr val="0B5394"/>
                </a:solidFill>
                <a:latin typeface="Consolas"/>
                <a:ea typeface="Consolas"/>
                <a:cs typeface="Consolas"/>
                <a:sym typeface="Consolas"/>
              </a:rPr>
              <a:t>main</a:t>
            </a:r>
            <a:r>
              <a:rPr lang="en-GB" sz="1600">
                <a:solidFill>
                  <a:schemeClr val="dk1"/>
                </a:solidFill>
                <a:latin typeface="Consolas"/>
                <a:ea typeface="Consolas"/>
                <a:cs typeface="Consolas"/>
                <a:sym typeface="Consolas"/>
              </a:rPr>
              <a:t>( ) {</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38761D"/>
                </a:solidFill>
                <a:latin typeface="Consolas"/>
                <a:ea typeface="Consolas"/>
                <a:cs typeface="Consolas"/>
                <a:sym typeface="Consolas"/>
              </a:rPr>
              <a:t>char</a:t>
            </a:r>
            <a:r>
              <a:rPr lang="en-GB" sz="1600">
                <a:solidFill>
                  <a:schemeClr val="dk1"/>
                </a:solidFill>
                <a:latin typeface="Consolas"/>
                <a:ea typeface="Consolas"/>
                <a:cs typeface="Consolas"/>
                <a:sym typeface="Consolas"/>
              </a:rPr>
              <a:t> </a:t>
            </a:r>
            <a:r>
              <a:rPr lang="en-GB" sz="1600">
                <a:solidFill>
                  <a:srgbClr val="38761D"/>
                </a:solidFill>
                <a:latin typeface="Consolas"/>
                <a:ea typeface="Consolas"/>
                <a:cs typeface="Consolas"/>
                <a:sym typeface="Consolas"/>
              </a:rPr>
              <a:t>*</a:t>
            </a:r>
            <a:r>
              <a:rPr lang="en-GB" sz="1600">
                <a:solidFill>
                  <a:schemeClr val="dk1"/>
                </a:solidFill>
                <a:latin typeface="Consolas"/>
                <a:ea typeface="Consolas"/>
                <a:cs typeface="Consolas"/>
                <a:sym typeface="Consolas"/>
              </a:rPr>
              <a:t> name </a:t>
            </a:r>
            <a:r>
              <a:rPr lang="en-GB" sz="1600">
                <a:solidFill>
                  <a:srgbClr val="741B47"/>
                </a:solidFill>
                <a:latin typeface="Consolas"/>
                <a:ea typeface="Consolas"/>
                <a:cs typeface="Consolas"/>
                <a:sym typeface="Consolas"/>
              </a:rPr>
              <a:t>=</a:t>
            </a:r>
            <a:r>
              <a:rPr lang="en-GB" sz="1600">
                <a:solidFill>
                  <a:schemeClr val="dk1"/>
                </a:solidFill>
                <a:latin typeface="Consolas"/>
                <a:ea typeface="Consolas"/>
                <a:cs typeface="Consolas"/>
                <a:sym typeface="Consolas"/>
              </a:rPr>
              <a:t> "world";</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 printf(</a:t>
            </a:r>
            <a:r>
              <a:rPr lang="en-GB" sz="1600">
                <a:solidFill>
                  <a:srgbClr val="990000"/>
                </a:solidFill>
                <a:latin typeface="Consolas"/>
                <a:ea typeface="Consolas"/>
                <a:cs typeface="Consolas"/>
                <a:sym typeface="Consolas"/>
              </a:rPr>
              <a:t>"hello, %s\n"</a:t>
            </a:r>
            <a:r>
              <a:rPr lang="en-GB" sz="1600">
                <a:solidFill>
                  <a:schemeClr val="dk1"/>
                </a:solidFill>
                <a:latin typeface="Consolas"/>
                <a:ea typeface="Consolas"/>
                <a:cs typeface="Consolas"/>
                <a:sym typeface="Consolas"/>
              </a:rPr>
              <a:t>, name);</a:t>
            </a:r>
            <a:endParaRPr sz="1600">
              <a:solidFill>
                <a:schemeClr val="dk1"/>
              </a:solidFill>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a:t>
            </a:r>
            <a:endParaRPr sz="1600">
              <a:solidFill>
                <a:srgbClr val="38761D"/>
              </a:solidFill>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a:p>
            <a:pPr marL="0" lvl="0" indent="0" algn="l" rtl="0">
              <a:spcBef>
                <a:spcPts val="0"/>
              </a:spcBef>
              <a:spcAft>
                <a:spcPts val="0"/>
              </a:spcAft>
              <a:buNone/>
            </a:pPr>
            <a:endParaRPr sz="160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846778EC-DC65-CC47-826C-602DDE0D1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dirty="0"/>
          </a:p>
        </p:txBody>
      </p:sp>
      <p:sp>
        <p:nvSpPr>
          <p:cNvPr id="293" name="Google Shape;293;p38"/>
          <p:cNvSpPr txBox="1"/>
          <p:nvPr/>
        </p:nvSpPr>
        <p:spPr>
          <a:xfrm>
            <a:off x="4698350" y="2538700"/>
            <a:ext cx="4134000" cy="24531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nsolas"/>
                <a:ea typeface="Consolas"/>
                <a:cs typeface="Consolas"/>
                <a:sym typeface="Consolas"/>
              </a:rPr>
              <a:t>.LC1:</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"hello, %s\012\000"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.LC0: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"world\000"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main:</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push    {fp, lr}</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add     fp, sp, #4</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sub     sp, sp, #8</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ldr     r3, .L3</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str     r3, [fp, #-8]</a:t>
            </a:r>
            <a:endParaRPr sz="1600">
              <a:latin typeface="Consolas"/>
              <a:ea typeface="Consolas"/>
              <a:cs typeface="Consolas"/>
              <a:sym typeface="Consolas"/>
            </a:endParaRPr>
          </a:p>
          <a:p>
            <a:pPr marL="0" lvl="0" indent="0" algn="l" rtl="0">
              <a:spcBef>
                <a:spcPts val="0"/>
              </a:spcBef>
              <a:spcAft>
                <a:spcPts val="0"/>
              </a:spcAft>
              <a:buNone/>
            </a:pPr>
            <a:r>
              <a:rPr lang="en-GB" sz="1600" i="1">
                <a:latin typeface="Consolas"/>
                <a:ea typeface="Consolas"/>
                <a:cs typeface="Consolas"/>
                <a:sym typeface="Consolas"/>
              </a:rPr>
              <a:t>&lt;snip&gt;</a:t>
            </a:r>
            <a:endParaRPr sz="1600" i="1">
              <a:latin typeface="Consolas"/>
              <a:ea typeface="Consolas"/>
              <a:cs typeface="Consolas"/>
              <a:sym typeface="Consolas"/>
            </a:endParaRPr>
          </a:p>
        </p:txBody>
      </p:sp>
      <p:sp>
        <p:nvSpPr>
          <p:cNvPr id="294" name="Google Shape;294;p38"/>
          <p:cNvSpPr txBox="1">
            <a:spLocks noGrp="1"/>
          </p:cNvSpPr>
          <p:nvPr>
            <p:ph type="title"/>
          </p:nvPr>
        </p:nvSpPr>
        <p:spPr>
          <a:xfrm>
            <a:off x="149850"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Assembler Code Observations</a:t>
            </a:r>
            <a:endParaRPr sz="3600" dirty="0"/>
          </a:p>
        </p:txBody>
      </p:sp>
      <p:sp>
        <p:nvSpPr>
          <p:cNvPr id="295" name="Google Shape;295;p38"/>
          <p:cNvSpPr txBox="1"/>
          <p:nvPr/>
        </p:nvSpPr>
        <p:spPr>
          <a:xfrm>
            <a:off x="4860150" y="5741400"/>
            <a:ext cx="3810300" cy="630000"/>
          </a:xfrm>
          <a:prstGeom prst="rect">
            <a:avLst/>
          </a:prstGeom>
          <a:solidFill>
            <a:srgbClr val="0B539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a:solidFill>
                  <a:srgbClr val="FFFFFF"/>
                </a:solidFill>
              </a:rPr>
              <a:t>This assembler code contains elements intended aid human understanding</a:t>
            </a:r>
            <a:endParaRPr sz="1600" b="1">
              <a:solidFill>
                <a:srgbClr val="FFFFFF"/>
              </a:solidFill>
            </a:endParaRPr>
          </a:p>
        </p:txBody>
      </p:sp>
      <p:sp>
        <p:nvSpPr>
          <p:cNvPr id="296" name="Google Shape;296;p38"/>
          <p:cNvSpPr txBox="1"/>
          <p:nvPr/>
        </p:nvSpPr>
        <p:spPr>
          <a:xfrm>
            <a:off x="4698300" y="4991875"/>
            <a:ext cx="4134000" cy="6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t>Assembler Code</a:t>
            </a:r>
            <a:endParaRPr sz="1600"/>
          </a:p>
          <a:p>
            <a:pPr marL="0" lvl="0" indent="0" algn="ctr" rtl="0">
              <a:spcBef>
                <a:spcPts val="0"/>
              </a:spcBef>
              <a:spcAft>
                <a:spcPts val="0"/>
              </a:spcAft>
              <a:buNone/>
            </a:pPr>
            <a:r>
              <a:rPr lang="en-GB" sz="1600"/>
              <a:t>(helloworld.s)*</a:t>
            </a:r>
            <a:endParaRPr sz="1600"/>
          </a:p>
          <a:p>
            <a:pPr marL="0" lvl="0" indent="0" algn="ctr" rtl="0">
              <a:spcBef>
                <a:spcPts val="0"/>
              </a:spcBef>
              <a:spcAft>
                <a:spcPts val="0"/>
              </a:spcAft>
              <a:buNone/>
            </a:pPr>
            <a:r>
              <a:rPr lang="en-GB" sz="1050" i="1"/>
              <a:t>* Partially shown</a:t>
            </a:r>
            <a:endParaRPr sz="1050" i="1"/>
          </a:p>
        </p:txBody>
      </p:sp>
      <p:sp>
        <p:nvSpPr>
          <p:cNvPr id="297" name="Google Shape;297;p38"/>
          <p:cNvSpPr/>
          <p:nvPr/>
        </p:nvSpPr>
        <p:spPr>
          <a:xfrm>
            <a:off x="4195900" y="2547500"/>
            <a:ext cx="1348675" cy="405500"/>
          </a:xfrm>
          <a:custGeom>
            <a:avLst/>
            <a:gdLst/>
            <a:ahLst/>
            <a:cxnLst/>
            <a:rect l="l" t="t" r="r" b="b"/>
            <a:pathLst>
              <a:path w="53947" h="16220" extrusionOk="0">
                <a:moveTo>
                  <a:pt x="0" y="0"/>
                </a:moveTo>
                <a:cubicBezTo>
                  <a:pt x="1117" y="1646"/>
                  <a:pt x="-2292" y="7170"/>
                  <a:pt x="6699" y="9873"/>
                </a:cubicBezTo>
                <a:cubicBezTo>
                  <a:pt x="15690" y="12576"/>
                  <a:pt x="46072" y="15162"/>
                  <a:pt x="53947" y="16220"/>
                </a:cubicBezTo>
              </a:path>
            </a:pathLst>
          </a:custGeom>
          <a:noFill/>
          <a:ln w="28575" cap="flat" cmpd="sng">
            <a:solidFill>
              <a:schemeClr val="dk1"/>
            </a:solidFill>
            <a:prstDash val="solid"/>
            <a:round/>
            <a:headEnd type="none" w="med" len="med"/>
            <a:tailEnd type="triangle" w="med" len="med"/>
          </a:ln>
        </p:spPr>
      </p:sp>
      <p:sp>
        <p:nvSpPr>
          <p:cNvPr id="298" name="Google Shape;298;p38"/>
          <p:cNvSpPr txBox="1"/>
          <p:nvPr/>
        </p:nvSpPr>
        <p:spPr>
          <a:xfrm>
            <a:off x="311700" y="1536625"/>
            <a:ext cx="4011300" cy="11088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tx1"/>
                </a:solidFill>
              </a:rPr>
              <a:t>An assembler directive(begins with a ‘</a:t>
            </a:r>
            <a:r>
              <a:rPr lang="en-GB" dirty="0">
                <a:solidFill>
                  <a:schemeClr val="tx1"/>
                </a:solidFill>
                <a:latin typeface="Consolas"/>
                <a:ea typeface="Consolas"/>
                <a:cs typeface="Consolas"/>
                <a:sym typeface="Consolas"/>
              </a:rPr>
              <a:t>.</a:t>
            </a:r>
            <a:r>
              <a:rPr lang="en-GB" dirty="0">
                <a:solidFill>
                  <a:schemeClr val="tx1"/>
                </a:solidFill>
              </a:rPr>
              <a:t>’)</a:t>
            </a:r>
            <a:endParaRPr dirty="0">
              <a:solidFill>
                <a:schemeClr val="tx1"/>
              </a:solidFill>
            </a:endParaRPr>
          </a:p>
          <a:p>
            <a:pPr marL="0" lvl="0" indent="0" algn="ctr" rtl="0">
              <a:spcBef>
                <a:spcPts val="0"/>
              </a:spcBef>
              <a:spcAft>
                <a:spcPts val="0"/>
              </a:spcAft>
              <a:buNone/>
            </a:pPr>
            <a:r>
              <a:rPr lang="en-GB" dirty="0">
                <a:solidFill>
                  <a:schemeClr val="tx1"/>
                </a:solidFill>
              </a:rPr>
              <a:t>The ‘</a:t>
            </a:r>
            <a:r>
              <a:rPr lang="en-GB" dirty="0">
                <a:solidFill>
                  <a:schemeClr val="tx1"/>
                </a:solidFill>
                <a:latin typeface="Consolas"/>
                <a:ea typeface="Consolas"/>
                <a:cs typeface="Consolas"/>
                <a:sym typeface="Consolas"/>
              </a:rPr>
              <a:t>.ascii</a:t>
            </a:r>
            <a:r>
              <a:rPr lang="en-GB" dirty="0">
                <a:solidFill>
                  <a:schemeClr val="tx1"/>
                </a:solidFill>
              </a:rPr>
              <a:t>’ directive tells the assembler to replace each character with its ASCII byte value in the output file </a:t>
            </a:r>
            <a:endParaRPr dirty="0">
              <a:solidFill>
                <a:schemeClr val="tx1"/>
              </a:solidFill>
            </a:endParaRPr>
          </a:p>
        </p:txBody>
      </p:sp>
      <p:sp>
        <p:nvSpPr>
          <p:cNvPr id="299" name="Google Shape;299;p38"/>
          <p:cNvSpPr/>
          <p:nvPr/>
        </p:nvSpPr>
        <p:spPr>
          <a:xfrm>
            <a:off x="3746325" y="3138100"/>
            <a:ext cx="1040175" cy="193925"/>
          </a:xfrm>
          <a:custGeom>
            <a:avLst/>
            <a:gdLst/>
            <a:ahLst/>
            <a:cxnLst/>
            <a:rect l="l" t="t" r="r" b="b"/>
            <a:pathLst>
              <a:path w="41607" h="7757" extrusionOk="0">
                <a:moveTo>
                  <a:pt x="0" y="7757"/>
                </a:moveTo>
                <a:cubicBezTo>
                  <a:pt x="3820" y="6699"/>
                  <a:pt x="15985" y="2704"/>
                  <a:pt x="22919" y="1411"/>
                </a:cubicBezTo>
                <a:cubicBezTo>
                  <a:pt x="29854" y="118"/>
                  <a:pt x="38492" y="235"/>
                  <a:pt x="41607" y="0"/>
                </a:cubicBezTo>
              </a:path>
            </a:pathLst>
          </a:custGeom>
          <a:noFill/>
          <a:ln w="28575" cap="flat" cmpd="sng">
            <a:solidFill>
              <a:schemeClr val="dk1"/>
            </a:solidFill>
            <a:prstDash val="solid"/>
            <a:round/>
            <a:headEnd type="none" w="med" len="med"/>
            <a:tailEnd type="triangle" w="med" len="med"/>
          </a:ln>
        </p:spPr>
      </p:sp>
      <p:sp>
        <p:nvSpPr>
          <p:cNvPr id="300" name="Google Shape;300;p38"/>
          <p:cNvSpPr txBox="1"/>
          <p:nvPr/>
        </p:nvSpPr>
        <p:spPr>
          <a:xfrm>
            <a:off x="452725" y="2777325"/>
            <a:ext cx="3619800" cy="11088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A label(ends with a ‘</a:t>
            </a:r>
            <a:r>
              <a:rPr lang="en-GB" dirty="0">
                <a:latin typeface="Consolas"/>
                <a:ea typeface="Consolas"/>
                <a:cs typeface="Consolas"/>
                <a:sym typeface="Consolas"/>
              </a:rPr>
              <a:t>:</a:t>
            </a:r>
            <a:r>
              <a:rPr lang="en-GB" dirty="0"/>
              <a:t>’)</a:t>
            </a:r>
            <a:endParaRPr dirty="0"/>
          </a:p>
          <a:p>
            <a:pPr marL="0" lvl="0" indent="0" algn="ctr" rtl="0">
              <a:spcBef>
                <a:spcPts val="0"/>
              </a:spcBef>
              <a:spcAft>
                <a:spcPts val="0"/>
              </a:spcAft>
              <a:buNone/>
            </a:pPr>
            <a:r>
              <a:rPr lang="en-GB" dirty="0"/>
              <a:t>Labels represent the current location in the output file and can be used as an instruction operand</a:t>
            </a:r>
            <a:endParaRPr dirty="0"/>
          </a:p>
        </p:txBody>
      </p:sp>
      <p:sp>
        <p:nvSpPr>
          <p:cNvPr id="301" name="Google Shape;301;p38"/>
          <p:cNvSpPr/>
          <p:nvPr/>
        </p:nvSpPr>
        <p:spPr>
          <a:xfrm>
            <a:off x="3728700" y="4192811"/>
            <a:ext cx="1780625" cy="197025"/>
          </a:xfrm>
          <a:custGeom>
            <a:avLst/>
            <a:gdLst/>
            <a:ahLst/>
            <a:cxnLst/>
            <a:rect l="l" t="t" r="r" b="b"/>
            <a:pathLst>
              <a:path w="71225" h="7881" extrusionOk="0">
                <a:moveTo>
                  <a:pt x="0" y="7881"/>
                </a:moveTo>
                <a:cubicBezTo>
                  <a:pt x="8227" y="6647"/>
                  <a:pt x="37493" y="1651"/>
                  <a:pt x="49364" y="476"/>
                </a:cubicBezTo>
                <a:cubicBezTo>
                  <a:pt x="61235" y="-699"/>
                  <a:pt x="67582" y="770"/>
                  <a:pt x="71225" y="829"/>
                </a:cubicBezTo>
              </a:path>
            </a:pathLst>
          </a:custGeom>
          <a:noFill/>
          <a:ln w="28575" cap="flat" cmpd="sng">
            <a:solidFill>
              <a:schemeClr val="dk1"/>
            </a:solidFill>
            <a:prstDash val="solid"/>
            <a:round/>
            <a:headEnd type="none" w="med" len="med"/>
            <a:tailEnd type="triangle" w="med" len="med"/>
          </a:ln>
        </p:spPr>
      </p:sp>
      <p:sp>
        <p:nvSpPr>
          <p:cNvPr id="302" name="Google Shape;302;p38"/>
          <p:cNvSpPr txBox="1"/>
          <p:nvPr/>
        </p:nvSpPr>
        <p:spPr>
          <a:xfrm>
            <a:off x="149850" y="3998963"/>
            <a:ext cx="3845125" cy="11088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An ARM assembly instruction</a:t>
            </a:r>
            <a:endParaRPr dirty="0"/>
          </a:p>
          <a:p>
            <a:pPr marL="0" lvl="0" indent="0" algn="ctr" rtl="0">
              <a:spcBef>
                <a:spcPts val="0"/>
              </a:spcBef>
              <a:spcAft>
                <a:spcPts val="0"/>
              </a:spcAft>
              <a:buNone/>
            </a:pPr>
            <a:r>
              <a:rPr lang="en-GB" dirty="0"/>
              <a:t>This instruction subtracts the value 8 (decimal) from the  value stored in the ‘</a:t>
            </a:r>
            <a:r>
              <a:rPr lang="en-GB" dirty="0" err="1"/>
              <a:t>sp</a:t>
            </a:r>
            <a:r>
              <a:rPr lang="en-GB" dirty="0"/>
              <a:t>’ register (stack pointer) and stores the result in the ‘</a:t>
            </a:r>
            <a:r>
              <a:rPr lang="en-GB" dirty="0" err="1"/>
              <a:t>sp</a:t>
            </a:r>
            <a:r>
              <a:rPr lang="en-GB" dirty="0"/>
              <a:t>’ register</a:t>
            </a:r>
            <a:endParaRPr dirty="0"/>
          </a:p>
        </p:txBody>
      </p:sp>
      <p:sp>
        <p:nvSpPr>
          <p:cNvPr id="303" name="Google Shape;303;p38"/>
          <p:cNvSpPr/>
          <p:nvPr/>
        </p:nvSpPr>
        <p:spPr>
          <a:xfrm>
            <a:off x="4072500" y="4442725"/>
            <a:ext cx="1419200" cy="925550"/>
          </a:xfrm>
          <a:custGeom>
            <a:avLst/>
            <a:gdLst/>
            <a:ahLst/>
            <a:cxnLst/>
            <a:rect l="l" t="t" r="r" b="b"/>
            <a:pathLst>
              <a:path w="56768" h="37022" extrusionOk="0">
                <a:moveTo>
                  <a:pt x="0" y="37022"/>
                </a:moveTo>
                <a:cubicBezTo>
                  <a:pt x="2821" y="33144"/>
                  <a:pt x="7463" y="19921"/>
                  <a:pt x="16924" y="13751"/>
                </a:cubicBezTo>
                <a:cubicBezTo>
                  <a:pt x="26385" y="7581"/>
                  <a:pt x="50127" y="2292"/>
                  <a:pt x="56768" y="0"/>
                </a:cubicBezTo>
              </a:path>
            </a:pathLst>
          </a:custGeom>
          <a:noFill/>
          <a:ln w="28575" cap="flat" cmpd="sng">
            <a:solidFill>
              <a:schemeClr val="dk1"/>
            </a:solidFill>
            <a:prstDash val="solid"/>
            <a:round/>
            <a:headEnd type="none" w="med" len="med"/>
            <a:tailEnd type="triangle" w="med" len="med"/>
          </a:ln>
        </p:spPr>
      </p:sp>
      <p:sp>
        <p:nvSpPr>
          <p:cNvPr id="304" name="Google Shape;304;p38"/>
          <p:cNvSpPr txBox="1"/>
          <p:nvPr/>
        </p:nvSpPr>
        <p:spPr>
          <a:xfrm>
            <a:off x="149850" y="5220600"/>
            <a:ext cx="4247550" cy="922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An ARM assembly instruction with a label reference</a:t>
            </a:r>
            <a:endParaRPr dirty="0"/>
          </a:p>
          <a:p>
            <a:pPr marL="0" lvl="0" indent="0" algn="ctr" rtl="0">
              <a:spcBef>
                <a:spcPts val="0"/>
              </a:spcBef>
              <a:spcAft>
                <a:spcPts val="0"/>
              </a:spcAft>
              <a:buNone/>
            </a:pPr>
            <a:r>
              <a:rPr lang="en-GB" dirty="0"/>
              <a:t>This instruction loads the immediate offset represented by the ‘</a:t>
            </a:r>
            <a:r>
              <a:rPr lang="en-GB" dirty="0">
                <a:latin typeface="Consolas"/>
                <a:ea typeface="Consolas"/>
                <a:cs typeface="Consolas"/>
                <a:sym typeface="Consolas"/>
              </a:rPr>
              <a:t>.L3</a:t>
            </a:r>
            <a:r>
              <a:rPr lang="en-GB" dirty="0"/>
              <a:t>’ label into the ‘</a:t>
            </a:r>
            <a:r>
              <a:rPr lang="en-GB" dirty="0">
                <a:latin typeface="Consolas"/>
                <a:ea typeface="Consolas"/>
                <a:cs typeface="Consolas"/>
                <a:sym typeface="Consolas"/>
              </a:rPr>
              <a:t>r3</a:t>
            </a:r>
            <a:r>
              <a:rPr lang="en-GB" dirty="0"/>
              <a:t>’ register.</a:t>
            </a:r>
            <a:endParaRPr dirty="0"/>
          </a:p>
        </p:txBody>
      </p:sp>
      <p:sp>
        <p:nvSpPr>
          <p:cNvPr id="2" name="Slide Number Placeholder 1">
            <a:extLst>
              <a:ext uri="{FF2B5EF4-FFF2-40B4-BE49-F238E27FC236}">
                <a16:creationId xmlns:a16="http://schemas.microsoft.com/office/drawing/2014/main" id="{A852A462-0B5E-7A45-B313-86BA21575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body" idx="1"/>
          </p:nvPr>
        </p:nvSpPr>
        <p:spPr>
          <a:xfrm>
            <a:off x="311700" y="1086690"/>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a:p>
        </p:txBody>
      </p:sp>
      <p:sp>
        <p:nvSpPr>
          <p:cNvPr id="310" name="Google Shape;310;p39"/>
          <p:cNvSpPr txBox="1"/>
          <p:nvPr/>
        </p:nvSpPr>
        <p:spPr>
          <a:xfrm>
            <a:off x="311750" y="4936575"/>
            <a:ext cx="4134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Assembler Code</a:t>
            </a:r>
            <a:endParaRPr sz="1600" dirty="0"/>
          </a:p>
          <a:p>
            <a:pPr marL="0" lvl="0" indent="0" algn="ctr" rtl="0">
              <a:spcBef>
                <a:spcPts val="0"/>
              </a:spcBef>
              <a:spcAft>
                <a:spcPts val="0"/>
              </a:spcAft>
              <a:buNone/>
            </a:pPr>
            <a:r>
              <a:rPr lang="en-GB" sz="1600" dirty="0"/>
              <a:t>(</a:t>
            </a:r>
            <a:r>
              <a:rPr lang="en-GB" sz="1600" dirty="0" err="1"/>
              <a:t>helloworld.s</a:t>
            </a:r>
            <a:r>
              <a:rPr lang="en-GB" sz="1600" dirty="0"/>
              <a:t>)*</a:t>
            </a:r>
            <a:endParaRPr sz="1600" dirty="0"/>
          </a:p>
          <a:p>
            <a:pPr marL="0" lvl="0" indent="0" algn="ctr" rtl="0">
              <a:spcBef>
                <a:spcPts val="0"/>
              </a:spcBef>
              <a:spcAft>
                <a:spcPts val="0"/>
              </a:spcAft>
              <a:buNone/>
            </a:pPr>
            <a:r>
              <a:rPr lang="en-GB" sz="1050" i="1" dirty="0"/>
              <a:t>* Partially shown</a:t>
            </a:r>
            <a:endParaRPr sz="1050" i="1" dirty="0"/>
          </a:p>
        </p:txBody>
      </p:sp>
      <p:sp>
        <p:nvSpPr>
          <p:cNvPr id="311" name="Google Shape;311;p39"/>
          <p:cNvSpPr txBox="1">
            <a:spLocks noGrp="1"/>
          </p:cNvSpPr>
          <p:nvPr>
            <p:ph type="title"/>
          </p:nvPr>
        </p:nvSpPr>
        <p:spPr>
          <a:xfrm>
            <a:off x="69674" y="13259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Assembly</a:t>
            </a:r>
            <a:endParaRPr sz="4000" dirty="0"/>
          </a:p>
        </p:txBody>
      </p:sp>
      <p:sp>
        <p:nvSpPr>
          <p:cNvPr id="312" name="Google Shape;312;p39"/>
          <p:cNvSpPr/>
          <p:nvPr/>
        </p:nvSpPr>
        <p:spPr>
          <a:xfrm>
            <a:off x="0" y="1086889"/>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313" name="Google Shape;313;p39"/>
          <p:cNvSpPr/>
          <p:nvPr/>
        </p:nvSpPr>
        <p:spPr>
          <a:xfrm>
            <a:off x="2263425" y="1086675"/>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314" name="Google Shape;314;p39"/>
          <p:cNvSpPr/>
          <p:nvPr/>
        </p:nvSpPr>
        <p:spPr>
          <a:xfrm>
            <a:off x="4329974" y="1086675"/>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315" name="Google Shape;315;p39"/>
          <p:cNvSpPr/>
          <p:nvPr/>
        </p:nvSpPr>
        <p:spPr>
          <a:xfrm>
            <a:off x="6396739" y="1086675"/>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316" name="Google Shape;316;p39"/>
          <p:cNvSpPr txBox="1"/>
          <p:nvPr/>
        </p:nvSpPr>
        <p:spPr>
          <a:xfrm>
            <a:off x="1761600" y="5791144"/>
            <a:ext cx="5620800" cy="393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Consolas"/>
                <a:ea typeface="Consolas"/>
                <a:cs typeface="Consolas"/>
                <a:sym typeface="Consolas"/>
              </a:rPr>
              <a:t>$ arm-</a:t>
            </a:r>
            <a:r>
              <a:rPr lang="en-GB" sz="1600" dirty="0" err="1">
                <a:solidFill>
                  <a:srgbClr val="FFFFFF"/>
                </a:solidFill>
                <a:latin typeface="Consolas"/>
                <a:ea typeface="Consolas"/>
                <a:cs typeface="Consolas"/>
                <a:sym typeface="Consolas"/>
              </a:rPr>
              <a:t>linux</a:t>
            </a:r>
            <a:r>
              <a:rPr lang="en-GB" sz="1600" dirty="0">
                <a:solidFill>
                  <a:srgbClr val="FFFFFF"/>
                </a:solidFill>
                <a:latin typeface="Consolas"/>
                <a:ea typeface="Consolas"/>
                <a:cs typeface="Consolas"/>
                <a:sym typeface="Consolas"/>
              </a:rPr>
              <a:t>-</a:t>
            </a:r>
            <a:r>
              <a:rPr lang="en-GB" sz="1600" dirty="0" err="1">
                <a:solidFill>
                  <a:srgbClr val="FFFFFF"/>
                </a:solidFill>
                <a:latin typeface="Consolas"/>
                <a:ea typeface="Consolas"/>
                <a:cs typeface="Consolas"/>
                <a:sym typeface="Consolas"/>
              </a:rPr>
              <a:t>gnueabi-gcc</a:t>
            </a:r>
            <a:r>
              <a:rPr lang="en-GB" sz="1600" dirty="0">
                <a:solidFill>
                  <a:srgbClr val="FFFFFF"/>
                </a:solidFill>
                <a:latin typeface="Consolas"/>
                <a:ea typeface="Consolas"/>
                <a:cs typeface="Consolas"/>
                <a:sym typeface="Consolas"/>
              </a:rPr>
              <a:t> -c </a:t>
            </a:r>
            <a:r>
              <a:rPr lang="en-GB" sz="1600" dirty="0" err="1">
                <a:solidFill>
                  <a:srgbClr val="FFFFFF"/>
                </a:solidFill>
                <a:latin typeface="Consolas"/>
                <a:ea typeface="Consolas"/>
                <a:cs typeface="Consolas"/>
                <a:sym typeface="Consolas"/>
              </a:rPr>
              <a:t>helloworld.s</a:t>
            </a:r>
            <a:r>
              <a:rPr lang="en-GB" sz="1600" dirty="0">
                <a:solidFill>
                  <a:srgbClr val="FFFFFF"/>
                </a:solidFill>
                <a:latin typeface="Consolas"/>
                <a:ea typeface="Consolas"/>
                <a:cs typeface="Consolas"/>
                <a:sym typeface="Consolas"/>
              </a:rPr>
              <a:t> -o </a:t>
            </a:r>
            <a:r>
              <a:rPr lang="en-GB" sz="1600" dirty="0" err="1">
                <a:solidFill>
                  <a:srgbClr val="FFFFFF"/>
                </a:solidFill>
                <a:latin typeface="Consolas"/>
                <a:ea typeface="Consolas"/>
                <a:cs typeface="Consolas"/>
                <a:sym typeface="Consolas"/>
              </a:rPr>
              <a:t>helloworld.o</a:t>
            </a:r>
            <a:endParaRPr sz="1600" dirty="0">
              <a:latin typeface="Consolas"/>
              <a:ea typeface="Consolas"/>
              <a:cs typeface="Consolas"/>
              <a:sym typeface="Consolas"/>
            </a:endParaRPr>
          </a:p>
          <a:p>
            <a:pPr marL="0" lvl="0" indent="0" algn="l" rtl="0">
              <a:spcBef>
                <a:spcPts val="0"/>
              </a:spcBef>
              <a:spcAft>
                <a:spcPts val="0"/>
              </a:spcAft>
              <a:buNone/>
            </a:pPr>
            <a:endParaRPr sz="1600" dirty="0">
              <a:latin typeface="Consolas"/>
              <a:ea typeface="Consolas"/>
              <a:cs typeface="Consolas"/>
              <a:sym typeface="Consolas"/>
            </a:endParaRPr>
          </a:p>
        </p:txBody>
      </p:sp>
      <p:sp>
        <p:nvSpPr>
          <p:cNvPr id="317" name="Google Shape;317;p39"/>
          <p:cNvSpPr txBox="1"/>
          <p:nvPr/>
        </p:nvSpPr>
        <p:spPr>
          <a:xfrm>
            <a:off x="4572000" y="1859232"/>
            <a:ext cx="4260300" cy="26274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nsolas"/>
                <a:ea typeface="Consolas"/>
                <a:cs typeface="Consolas"/>
                <a:sym typeface="Consolas"/>
              </a:rPr>
              <a:t>Offset | Byte Values (Hexadecimal)</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0x0074 | </a:t>
            </a:r>
            <a:r>
              <a:rPr lang="en-GB" sz="1600">
                <a:latin typeface="Consolas"/>
                <a:ea typeface="Consolas"/>
                <a:cs typeface="Consolas"/>
                <a:sym typeface="Consolas"/>
              </a:rPr>
              <a:t>68 65 6c 6c 6f 2c 20 25 73 0a 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0x006c | 77 6f 72 6c 64 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0x0034 | 00 48 2d e9</a:t>
            </a:r>
            <a:endParaRPr sz="1600">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0x0038 | </a:t>
            </a:r>
            <a:r>
              <a:rPr lang="en-GB" sz="1600">
                <a:latin typeface="Consolas"/>
                <a:ea typeface="Consolas"/>
                <a:cs typeface="Consolas"/>
                <a:sym typeface="Consolas"/>
              </a:rPr>
              <a:t>04 b0 8d e2</a:t>
            </a:r>
            <a:endParaRPr sz="1600">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0x003C | </a:t>
            </a:r>
            <a:r>
              <a:rPr lang="en-GB" sz="1600">
                <a:latin typeface="Consolas"/>
                <a:ea typeface="Consolas"/>
                <a:cs typeface="Consolas"/>
                <a:sym typeface="Consolas"/>
              </a:rPr>
              <a:t>08 d0 4d e2</a:t>
            </a:r>
            <a:endParaRPr sz="1600">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0x0040 | </a:t>
            </a:r>
            <a:r>
              <a:rPr lang="en-GB" sz="1600">
                <a:latin typeface="Consolas"/>
                <a:ea typeface="Consolas"/>
                <a:cs typeface="Consolas"/>
                <a:sym typeface="Consolas"/>
              </a:rPr>
              <a:t>1c 30 9f e5</a:t>
            </a:r>
            <a:endParaRPr sz="1600">
              <a:latin typeface="Consolas"/>
              <a:ea typeface="Consolas"/>
              <a:cs typeface="Consolas"/>
              <a:sym typeface="Consolas"/>
            </a:endParaRPr>
          </a:p>
          <a:p>
            <a:pPr marL="0" lvl="0" indent="0" algn="l" rtl="0">
              <a:spcBef>
                <a:spcPts val="0"/>
              </a:spcBef>
              <a:spcAft>
                <a:spcPts val="0"/>
              </a:spcAft>
              <a:buNone/>
            </a:pPr>
            <a:r>
              <a:rPr lang="en-GB" sz="1600">
                <a:solidFill>
                  <a:schemeClr val="dk1"/>
                </a:solidFill>
                <a:latin typeface="Consolas"/>
                <a:ea typeface="Consolas"/>
                <a:cs typeface="Consolas"/>
                <a:sym typeface="Consolas"/>
              </a:rPr>
              <a:t>0x0044 | </a:t>
            </a:r>
            <a:r>
              <a:rPr lang="en-GB" sz="1600">
                <a:latin typeface="Consolas"/>
                <a:ea typeface="Consolas"/>
                <a:cs typeface="Consolas"/>
                <a:sym typeface="Consolas"/>
              </a:rPr>
              <a:t>08 30 0b e5</a:t>
            </a:r>
            <a:endParaRPr sz="1600">
              <a:latin typeface="Consolas"/>
              <a:ea typeface="Consolas"/>
              <a:cs typeface="Consolas"/>
              <a:sym typeface="Consolas"/>
            </a:endParaRPr>
          </a:p>
        </p:txBody>
      </p:sp>
      <p:sp>
        <p:nvSpPr>
          <p:cNvPr id="318" name="Google Shape;318;p39"/>
          <p:cNvSpPr txBox="1"/>
          <p:nvPr/>
        </p:nvSpPr>
        <p:spPr>
          <a:xfrm>
            <a:off x="4572000" y="5023660"/>
            <a:ext cx="42603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Machine Code</a:t>
            </a:r>
            <a:endParaRPr sz="1600" dirty="0"/>
          </a:p>
          <a:p>
            <a:pPr marL="0" lvl="0" indent="0" algn="ctr" rtl="0">
              <a:spcBef>
                <a:spcPts val="0"/>
              </a:spcBef>
              <a:spcAft>
                <a:spcPts val="0"/>
              </a:spcAft>
              <a:buNone/>
            </a:pPr>
            <a:r>
              <a:rPr lang="en-GB" sz="1600" dirty="0"/>
              <a:t>(</a:t>
            </a:r>
            <a:r>
              <a:rPr lang="en-GB" sz="1600" dirty="0" err="1"/>
              <a:t>helloworld.o</a:t>
            </a:r>
            <a:r>
              <a:rPr lang="en-GB" sz="1600" dirty="0"/>
              <a:t>)*</a:t>
            </a:r>
            <a:endParaRPr sz="1600" dirty="0"/>
          </a:p>
          <a:p>
            <a:pPr marL="0" lvl="0" indent="0" algn="ctr" rtl="0">
              <a:spcBef>
                <a:spcPts val="0"/>
              </a:spcBef>
              <a:spcAft>
                <a:spcPts val="0"/>
              </a:spcAft>
              <a:buNone/>
            </a:pPr>
            <a:r>
              <a:rPr lang="en-GB" sz="1050" i="1" dirty="0"/>
              <a:t>* Partially shown</a:t>
            </a:r>
            <a:endParaRPr sz="1050" i="1" dirty="0"/>
          </a:p>
        </p:txBody>
      </p:sp>
      <p:sp>
        <p:nvSpPr>
          <p:cNvPr id="319" name="Google Shape;319;p39"/>
          <p:cNvSpPr/>
          <p:nvPr/>
        </p:nvSpPr>
        <p:spPr>
          <a:xfrm>
            <a:off x="3984175" y="4401982"/>
            <a:ext cx="989050" cy="300725"/>
          </a:xfrm>
          <a:custGeom>
            <a:avLst/>
            <a:gdLst/>
            <a:ahLst/>
            <a:cxnLst/>
            <a:rect l="l" t="t" r="r" b="b"/>
            <a:pathLst>
              <a:path w="39562" h="12029" extrusionOk="0">
                <a:moveTo>
                  <a:pt x="0" y="0"/>
                </a:moveTo>
                <a:cubicBezTo>
                  <a:pt x="3297" y="1991"/>
                  <a:pt x="13187" y="11259"/>
                  <a:pt x="19781" y="11943"/>
                </a:cubicBezTo>
                <a:cubicBezTo>
                  <a:pt x="26375" y="12627"/>
                  <a:pt x="36265" y="5411"/>
                  <a:pt x="39562" y="4105"/>
                </a:cubicBezTo>
              </a:path>
            </a:pathLst>
          </a:custGeom>
          <a:noFill/>
          <a:ln w="28575" cap="flat" cmpd="sng">
            <a:solidFill>
              <a:srgbClr val="000000"/>
            </a:solidFill>
            <a:prstDash val="solid"/>
            <a:round/>
            <a:headEnd type="none" w="med" len="med"/>
            <a:tailEnd type="triangle" w="med" len="med"/>
          </a:ln>
        </p:spPr>
      </p:sp>
      <p:sp>
        <p:nvSpPr>
          <p:cNvPr id="320" name="Google Shape;320;p39"/>
          <p:cNvSpPr txBox="1"/>
          <p:nvPr/>
        </p:nvSpPr>
        <p:spPr>
          <a:xfrm>
            <a:off x="311750" y="1859232"/>
            <a:ext cx="4134000" cy="26274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.LC1:</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"hello, %s\012\000"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.LC0: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.ascii  "world\000"</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main:</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push    {fp, lr}</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add     fp, sp, #4</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sub     sp, sp, #8</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ldr     r3, .L3</a:t>
            </a:r>
            <a:endParaRPr sz="1600">
              <a:latin typeface="Consolas"/>
              <a:ea typeface="Consolas"/>
              <a:cs typeface="Consolas"/>
              <a:sym typeface="Consolas"/>
            </a:endParaRPr>
          </a:p>
          <a:p>
            <a:pPr marL="0" lvl="0" indent="0" algn="l" rtl="0">
              <a:spcBef>
                <a:spcPts val="0"/>
              </a:spcBef>
              <a:spcAft>
                <a:spcPts val="0"/>
              </a:spcAft>
              <a:buNone/>
            </a:pPr>
            <a:r>
              <a:rPr lang="en-GB" sz="1600">
                <a:latin typeface="Consolas"/>
                <a:ea typeface="Consolas"/>
                <a:cs typeface="Consolas"/>
                <a:sym typeface="Consolas"/>
              </a:rPr>
              <a:t>        str     r3, [fp, #-8]</a:t>
            </a:r>
            <a:endParaRPr sz="1600">
              <a:latin typeface="Consolas"/>
              <a:ea typeface="Consolas"/>
              <a:cs typeface="Consolas"/>
              <a:sym typeface="Consolas"/>
            </a:endParaRPr>
          </a:p>
          <a:p>
            <a:pPr marL="0" lvl="0" indent="0" algn="l" rtl="0">
              <a:spcBef>
                <a:spcPts val="0"/>
              </a:spcBef>
              <a:spcAft>
                <a:spcPts val="0"/>
              </a:spcAft>
              <a:buNone/>
            </a:pPr>
            <a:r>
              <a:rPr lang="en-GB" sz="1600" i="1">
                <a:latin typeface="Consolas"/>
                <a:ea typeface="Consolas"/>
                <a:cs typeface="Consolas"/>
                <a:sym typeface="Consolas"/>
              </a:rPr>
              <a:t>&lt;snip&gt;</a:t>
            </a:r>
            <a:endParaRPr sz="1600" i="1">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A028AB1C-454D-EB47-83B8-F5FFDD0B52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body" idx="1"/>
          </p:nvPr>
        </p:nvSpPr>
        <p:spPr>
          <a:xfrm>
            <a:off x="311700" y="2283051"/>
            <a:ext cx="8520600" cy="3808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400" dirty="0">
                <a:solidFill>
                  <a:schemeClr val="tx1"/>
                </a:solidFill>
              </a:rPr>
              <a:t>The assembler translated the </a:t>
            </a:r>
            <a:r>
              <a:rPr lang="en-GB" sz="2400" b="1" dirty="0">
                <a:solidFill>
                  <a:schemeClr val="tx1"/>
                </a:solidFill>
              </a:rPr>
              <a:t>data and assembly code instructions</a:t>
            </a:r>
            <a:r>
              <a:rPr lang="en-GB" sz="2400" dirty="0">
                <a:solidFill>
                  <a:schemeClr val="tx1"/>
                </a:solidFill>
              </a:rPr>
              <a:t> in the assembler file (</a:t>
            </a:r>
            <a:r>
              <a:rPr lang="en-GB" sz="2400" dirty="0" err="1">
                <a:solidFill>
                  <a:schemeClr val="tx1"/>
                </a:solidFill>
              </a:rPr>
              <a:t>helloworld.s</a:t>
            </a:r>
            <a:r>
              <a:rPr lang="en-GB" sz="2400" dirty="0">
                <a:solidFill>
                  <a:schemeClr val="tx1"/>
                </a:solidFill>
              </a:rPr>
              <a:t>) into </a:t>
            </a:r>
            <a:r>
              <a:rPr lang="en-GB" sz="2400" b="1" dirty="0">
                <a:solidFill>
                  <a:schemeClr val="tx1"/>
                </a:solidFill>
              </a:rPr>
              <a:t>data and machine code instructions</a:t>
            </a:r>
            <a:r>
              <a:rPr lang="en-GB" sz="2400" dirty="0">
                <a:solidFill>
                  <a:schemeClr val="tx1"/>
                </a:solidFill>
              </a:rPr>
              <a:t> in the output file (</a:t>
            </a:r>
            <a:r>
              <a:rPr lang="en-GB" sz="2400" dirty="0" err="1">
                <a:solidFill>
                  <a:schemeClr val="tx1"/>
                </a:solidFill>
              </a:rPr>
              <a:t>helloworld.o</a:t>
            </a:r>
            <a:r>
              <a:rPr lang="en-GB" sz="2400" dirty="0">
                <a:solidFill>
                  <a:schemeClr val="tx1"/>
                </a:solidFill>
              </a:rPr>
              <a:t>)</a:t>
            </a:r>
            <a:endParaRPr sz="2400" dirty="0">
              <a:solidFill>
                <a:schemeClr val="tx1"/>
              </a:solidFill>
            </a:endParaRPr>
          </a:p>
          <a:p>
            <a:pPr marL="457200" lvl="0" indent="-342900" algn="l" rtl="0">
              <a:lnSpc>
                <a:spcPct val="100000"/>
              </a:lnSpc>
              <a:spcBef>
                <a:spcPts val="400"/>
              </a:spcBef>
              <a:spcAft>
                <a:spcPts val="0"/>
              </a:spcAft>
              <a:buSzPts val="1800"/>
              <a:buChar char="●"/>
            </a:pPr>
            <a:r>
              <a:rPr lang="en-GB" sz="2400" dirty="0">
                <a:solidFill>
                  <a:schemeClr val="tx1"/>
                </a:solidFill>
              </a:rPr>
              <a:t>The output file is a relocatable object file that must be linked with other object files to create either an executable file or a shared object file</a:t>
            </a:r>
            <a:endParaRPr sz="2400" dirty="0">
              <a:solidFill>
                <a:schemeClr val="tx1"/>
              </a:solidFill>
            </a:endParaRPr>
          </a:p>
        </p:txBody>
      </p:sp>
      <p:sp>
        <p:nvSpPr>
          <p:cNvPr id="326" name="Google Shape;326;p40"/>
          <p:cNvSpPr txBox="1">
            <a:spLocks noGrp="1"/>
          </p:cNvSpPr>
          <p:nvPr>
            <p:ph type="title"/>
          </p:nvPr>
        </p:nvSpPr>
        <p:spPr>
          <a:xfrm>
            <a:off x="69674" y="30259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Relocatable Object File Observations</a:t>
            </a:r>
            <a:endParaRPr sz="3600" dirty="0"/>
          </a:p>
        </p:txBody>
      </p:sp>
      <p:sp>
        <p:nvSpPr>
          <p:cNvPr id="327" name="Google Shape;327;p40"/>
          <p:cNvSpPr/>
          <p:nvPr/>
        </p:nvSpPr>
        <p:spPr>
          <a:xfrm>
            <a:off x="0" y="1536832"/>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Roboto"/>
                <a:ea typeface="Roboto"/>
                <a:cs typeface="Roboto"/>
                <a:sym typeface="Roboto"/>
              </a:rPr>
              <a:t>Preprocessing</a:t>
            </a:r>
            <a:endParaRPr sz="1800">
              <a:solidFill>
                <a:srgbClr val="FFFFFF"/>
              </a:solidFill>
              <a:latin typeface="Roboto"/>
              <a:ea typeface="Roboto"/>
              <a:cs typeface="Roboto"/>
              <a:sym typeface="Roboto"/>
            </a:endParaRPr>
          </a:p>
        </p:txBody>
      </p:sp>
      <p:sp>
        <p:nvSpPr>
          <p:cNvPr id="328" name="Google Shape;328;p40"/>
          <p:cNvSpPr/>
          <p:nvPr/>
        </p:nvSpPr>
        <p:spPr>
          <a:xfrm>
            <a:off x="2263425" y="1536618"/>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Compilation</a:t>
            </a:r>
            <a:endParaRPr sz="1800">
              <a:solidFill>
                <a:srgbClr val="FFFFFF"/>
              </a:solidFill>
              <a:latin typeface="Roboto"/>
              <a:ea typeface="Roboto"/>
              <a:cs typeface="Roboto"/>
              <a:sym typeface="Roboto"/>
            </a:endParaRPr>
          </a:p>
        </p:txBody>
      </p:sp>
      <p:sp>
        <p:nvSpPr>
          <p:cNvPr id="329" name="Google Shape;329;p40"/>
          <p:cNvSpPr/>
          <p:nvPr/>
        </p:nvSpPr>
        <p:spPr>
          <a:xfrm>
            <a:off x="4329974" y="1536618"/>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Assembly</a:t>
            </a:r>
            <a:endParaRPr sz="1800">
              <a:solidFill>
                <a:srgbClr val="FFFFFF"/>
              </a:solidFill>
              <a:latin typeface="Roboto"/>
              <a:ea typeface="Roboto"/>
              <a:cs typeface="Roboto"/>
              <a:sym typeface="Roboto"/>
            </a:endParaRPr>
          </a:p>
        </p:txBody>
      </p:sp>
      <p:sp>
        <p:nvSpPr>
          <p:cNvPr id="330" name="Google Shape;330;p40"/>
          <p:cNvSpPr/>
          <p:nvPr/>
        </p:nvSpPr>
        <p:spPr>
          <a:xfrm>
            <a:off x="6396739" y="1536618"/>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Roboto"/>
                <a:ea typeface="Roboto"/>
                <a:cs typeface="Roboto"/>
                <a:sym typeface="Roboto"/>
              </a:rPr>
              <a:t>Linking</a:t>
            </a:r>
            <a:endParaRPr sz="1800">
              <a:solidFill>
                <a:srgbClr val="FFFFFF"/>
              </a:solidFill>
              <a:latin typeface="Roboto"/>
              <a:ea typeface="Roboto"/>
              <a:cs typeface="Roboto"/>
              <a:sym typeface="Roboto"/>
            </a:endParaRPr>
          </a:p>
        </p:txBody>
      </p:sp>
      <p:sp>
        <p:nvSpPr>
          <p:cNvPr id="331" name="Google Shape;331;p40"/>
          <p:cNvSpPr txBox="1"/>
          <p:nvPr/>
        </p:nvSpPr>
        <p:spPr>
          <a:xfrm>
            <a:off x="311700" y="5450817"/>
            <a:ext cx="8520599" cy="1104588"/>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latin typeface="Consolas"/>
                <a:ea typeface="Consolas"/>
                <a:cs typeface="Consolas"/>
                <a:sym typeface="Consolas"/>
              </a:rPr>
              <a:t>$ file </a:t>
            </a:r>
            <a:r>
              <a:rPr lang="en-GB" sz="1800" dirty="0" err="1">
                <a:solidFill>
                  <a:srgbClr val="FFFFFF"/>
                </a:solidFill>
                <a:latin typeface="Consolas"/>
                <a:ea typeface="Consolas"/>
                <a:cs typeface="Consolas"/>
                <a:sym typeface="Consolas"/>
              </a:rPr>
              <a:t>helloworld.o</a:t>
            </a:r>
            <a:r>
              <a:rPr lang="en-GB" sz="1800" dirty="0">
                <a:solidFill>
                  <a:srgbClr val="FFFFFF"/>
                </a:solidFill>
                <a:latin typeface="Consolas"/>
                <a:ea typeface="Consolas"/>
                <a:cs typeface="Consolas"/>
                <a:sym typeface="Consolas"/>
              </a:rPr>
              <a:t> </a:t>
            </a:r>
            <a:endParaRPr sz="1800" dirty="0">
              <a:solidFill>
                <a:srgbClr val="FFFFFF"/>
              </a:solidFill>
              <a:latin typeface="Consolas"/>
              <a:ea typeface="Consolas"/>
              <a:cs typeface="Consolas"/>
              <a:sym typeface="Consolas"/>
            </a:endParaRPr>
          </a:p>
          <a:p>
            <a:pPr marL="0" lvl="0" indent="0" algn="l" rtl="0">
              <a:spcBef>
                <a:spcPts val="0"/>
              </a:spcBef>
              <a:spcAft>
                <a:spcPts val="0"/>
              </a:spcAft>
              <a:buNone/>
            </a:pPr>
            <a:r>
              <a:rPr lang="en-GB" sz="1800" dirty="0" err="1">
                <a:solidFill>
                  <a:srgbClr val="FFFFFF"/>
                </a:solidFill>
                <a:latin typeface="Consolas"/>
                <a:ea typeface="Consolas"/>
                <a:cs typeface="Consolas"/>
                <a:sym typeface="Consolas"/>
              </a:rPr>
              <a:t>helloworld.o</a:t>
            </a:r>
            <a:r>
              <a:rPr lang="en-GB" sz="1800" dirty="0">
                <a:solidFill>
                  <a:srgbClr val="FFFFFF"/>
                </a:solidFill>
                <a:latin typeface="Consolas"/>
                <a:ea typeface="Consolas"/>
                <a:cs typeface="Consolas"/>
                <a:sym typeface="Consolas"/>
              </a:rPr>
              <a:t>: ELF 32-bit LSB relocatable, ARM, EABI5 version 1 (SYSV), not stripped</a:t>
            </a:r>
            <a:endParaRPr sz="1800" dirty="0">
              <a:solidFill>
                <a:srgbClr val="FFFFFF"/>
              </a:solidFill>
              <a:latin typeface="Consolas"/>
              <a:ea typeface="Consolas"/>
              <a:cs typeface="Consolas"/>
              <a:sym typeface="Consolas"/>
            </a:endParaRPr>
          </a:p>
          <a:p>
            <a:pPr marL="0" lvl="0" indent="0" algn="l" rtl="0">
              <a:spcBef>
                <a:spcPts val="0"/>
              </a:spcBef>
              <a:spcAft>
                <a:spcPts val="0"/>
              </a:spcAft>
              <a:buNone/>
            </a:pPr>
            <a:endParaRPr sz="1800" dirty="0">
              <a:solidFill>
                <a:srgbClr val="FFFFFF"/>
              </a:solidFill>
              <a:latin typeface="Consolas"/>
              <a:ea typeface="Consolas"/>
              <a:cs typeface="Consolas"/>
              <a:sym typeface="Consolas"/>
            </a:endParaRPr>
          </a:p>
          <a:p>
            <a:pPr marL="0" lvl="0" indent="0" algn="l" rtl="0">
              <a:spcBef>
                <a:spcPts val="0"/>
              </a:spcBef>
              <a:spcAft>
                <a:spcPts val="0"/>
              </a:spcAft>
              <a:buNone/>
            </a:pPr>
            <a:endParaRPr sz="1800" dirty="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71717CB6-DA10-224F-BA9B-C2B2DE12E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body" idx="1"/>
          </p:nvPr>
        </p:nvSpPr>
        <p:spPr>
          <a:xfrm>
            <a:off x="311700" y="883489"/>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dirty="0"/>
          </a:p>
        </p:txBody>
      </p:sp>
      <p:sp>
        <p:nvSpPr>
          <p:cNvPr id="337" name="Google Shape;337;p41"/>
          <p:cNvSpPr txBox="1"/>
          <p:nvPr/>
        </p:nvSpPr>
        <p:spPr>
          <a:xfrm>
            <a:off x="0" y="1626456"/>
            <a:ext cx="4572000" cy="4247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latin typeface="Consolas"/>
                <a:ea typeface="Consolas"/>
                <a:cs typeface="Consolas"/>
                <a:sym typeface="Consolas"/>
              </a:rPr>
              <a:t>$ </a:t>
            </a:r>
            <a:r>
              <a:rPr lang="en-GB" sz="800" dirty="0" err="1">
                <a:latin typeface="Consolas"/>
                <a:ea typeface="Consolas"/>
                <a:cs typeface="Consolas"/>
                <a:sym typeface="Consolas"/>
              </a:rPr>
              <a:t>hexdump</a:t>
            </a:r>
            <a:r>
              <a:rPr lang="en-GB" sz="800" dirty="0">
                <a:latin typeface="Consolas"/>
                <a:ea typeface="Consolas"/>
                <a:cs typeface="Consolas"/>
                <a:sym typeface="Consolas"/>
              </a:rPr>
              <a:t> -C </a:t>
            </a:r>
            <a:r>
              <a:rPr lang="en-GB" sz="800" dirty="0" err="1">
                <a:latin typeface="Consolas"/>
                <a:ea typeface="Consolas"/>
                <a:cs typeface="Consolas"/>
                <a:sym typeface="Consolas"/>
              </a:rPr>
              <a:t>helloworld.o</a:t>
            </a:r>
            <a:r>
              <a:rPr lang="en-GB" sz="800" dirty="0">
                <a:latin typeface="Consolas"/>
                <a:ea typeface="Consolas"/>
                <a:cs typeface="Consolas"/>
                <a:sym typeface="Consolas"/>
              </a:rPr>
              <a:t>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00000000  7f 45 4c 46 01 01 01 00  00 00 00 00 00 00 00 00  |.ELF............|</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00000010  01 00 28 00 01 00 00 00  00 00 00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00000020  58 02 00 00 00 00 00 05  34 00 00 00 00 00 28 00  |X.......4.....(.|</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00000030  0c 00 0b 00 </a:t>
            </a:r>
            <a:r>
              <a:rPr lang="en-GB" sz="800" dirty="0">
                <a:highlight>
                  <a:srgbClr val="FFFF00"/>
                </a:highlight>
                <a:latin typeface="Consolas"/>
                <a:ea typeface="Consolas"/>
                <a:cs typeface="Consolas"/>
                <a:sym typeface="Consolas"/>
              </a:rPr>
              <a:t>00 48 2d e9  04 b0 8d e2 08 d0 4d e2</a:t>
            </a:r>
            <a:r>
              <a:rPr lang="en-GB" sz="800" dirty="0">
                <a:latin typeface="Consolas"/>
                <a:ea typeface="Consolas"/>
                <a:cs typeface="Consolas"/>
                <a:sym typeface="Consolas"/>
              </a:rPr>
              <a:t>  |....</a:t>
            </a:r>
            <a:r>
              <a:rPr lang="en-GB" sz="800" dirty="0">
                <a:highlight>
                  <a:srgbClr val="FFFF00"/>
                </a:highlight>
                <a:latin typeface="Consolas"/>
                <a:ea typeface="Consolas"/>
                <a:cs typeface="Consolas"/>
                <a:sym typeface="Consolas"/>
              </a:rPr>
              <a:t>.H-.......M.</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00000040  </a:t>
            </a:r>
            <a:r>
              <a:rPr lang="en-GB" sz="800" dirty="0">
                <a:highlight>
                  <a:srgbClr val="FFFF00"/>
                </a:highlight>
                <a:latin typeface="Consolas"/>
                <a:ea typeface="Consolas"/>
                <a:cs typeface="Consolas"/>
                <a:sym typeface="Consolas"/>
              </a:rPr>
              <a:t>10 9f </a:t>
            </a:r>
            <a:r>
              <a:rPr lang="en-GB" sz="800" dirty="0" err="1">
                <a:highlight>
                  <a:srgbClr val="FFFF00"/>
                </a:highlight>
                <a:latin typeface="Consolas"/>
                <a:ea typeface="Consolas"/>
                <a:cs typeface="Consolas"/>
                <a:sym typeface="Consolas"/>
              </a:rPr>
              <a:t>ec</a:t>
            </a:r>
            <a:r>
              <a:rPr lang="en-GB" sz="800" dirty="0">
                <a:highlight>
                  <a:srgbClr val="FFFF00"/>
                </a:highlight>
                <a:latin typeface="Consolas"/>
                <a:ea typeface="Consolas"/>
                <a:cs typeface="Consolas"/>
                <a:sym typeface="Consolas"/>
              </a:rPr>
              <a:t> 35 08 30 0b e5</a:t>
            </a:r>
            <a:r>
              <a:rPr lang="en-GB" sz="800" dirty="0">
                <a:latin typeface="Consolas"/>
                <a:ea typeface="Consolas"/>
                <a:cs typeface="Consolas"/>
                <a:sym typeface="Consolas"/>
              </a:rPr>
              <a:t>  08 10 1b e5 14 00 9f e5  |</a:t>
            </a:r>
            <a:r>
              <a:rPr lang="en-GB" sz="800" dirty="0">
                <a:highlight>
                  <a:srgbClr val="FFFF00"/>
                </a:highlight>
                <a:latin typeface="Consolas"/>
                <a:ea typeface="Consolas"/>
                <a:cs typeface="Consolas"/>
                <a:sym typeface="Consolas"/>
              </a:rPr>
              <a:t>.0...0..</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00000050  </a:t>
            </a:r>
            <a:r>
              <a:rPr lang="en-GB" sz="800" dirty="0" err="1">
                <a:latin typeface="Consolas"/>
                <a:ea typeface="Consolas"/>
                <a:cs typeface="Consolas"/>
                <a:sym typeface="Consolas"/>
              </a:rPr>
              <a:t>fe</a:t>
            </a:r>
            <a:r>
              <a:rPr lang="en-GB" sz="800" dirty="0">
                <a:latin typeface="Consolas"/>
                <a:ea typeface="Consolas"/>
                <a:cs typeface="Consolas"/>
                <a:sym typeface="Consolas"/>
              </a:rPr>
              <a:t> </a:t>
            </a:r>
            <a:r>
              <a:rPr lang="en-GB" sz="800" dirty="0" err="1">
                <a:latin typeface="Consolas"/>
                <a:ea typeface="Consolas"/>
                <a:cs typeface="Consolas"/>
                <a:sym typeface="Consolas"/>
              </a:rPr>
              <a:t>ff</a:t>
            </a:r>
            <a:r>
              <a:rPr lang="en-GB" sz="800" dirty="0">
                <a:latin typeface="Consolas"/>
                <a:ea typeface="Consolas"/>
                <a:cs typeface="Consolas"/>
                <a:sym typeface="Consolas"/>
              </a:rPr>
              <a:t> </a:t>
            </a:r>
            <a:r>
              <a:rPr lang="en-GB" sz="800" dirty="0" err="1">
                <a:latin typeface="Consolas"/>
                <a:ea typeface="Consolas"/>
                <a:cs typeface="Consolas"/>
                <a:sym typeface="Consolas"/>
              </a:rPr>
              <a:t>ff</a:t>
            </a:r>
            <a:r>
              <a:rPr lang="en-GB" sz="800" dirty="0">
                <a:latin typeface="Consolas"/>
                <a:ea typeface="Consolas"/>
                <a:cs typeface="Consolas"/>
                <a:sym typeface="Consolas"/>
              </a:rPr>
              <a:t> </a:t>
            </a:r>
            <a:r>
              <a:rPr lang="en-GB" sz="800" dirty="0" err="1">
                <a:latin typeface="Consolas"/>
                <a:ea typeface="Consolas"/>
                <a:cs typeface="Consolas"/>
                <a:sym typeface="Consolas"/>
              </a:rPr>
              <a:t>eb</a:t>
            </a:r>
            <a:r>
              <a:rPr lang="en-GB" sz="800" dirty="0">
                <a:latin typeface="Consolas"/>
                <a:ea typeface="Consolas"/>
                <a:cs typeface="Consolas"/>
                <a:sym typeface="Consolas"/>
              </a:rPr>
              <a:t> 00 30 a0 e3  03 00 a0 e1 04 d0 4b e2  |.....0........K.|</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00000060  00 88 </a:t>
            </a:r>
            <a:r>
              <a:rPr lang="en-GB" sz="800" dirty="0" err="1">
                <a:latin typeface="Consolas"/>
                <a:ea typeface="Consolas"/>
                <a:cs typeface="Consolas"/>
                <a:sym typeface="Consolas"/>
              </a:rPr>
              <a:t>bd</a:t>
            </a:r>
            <a:r>
              <a:rPr lang="en-GB" sz="800" dirty="0">
                <a:latin typeface="Consolas"/>
                <a:ea typeface="Consolas"/>
                <a:cs typeface="Consolas"/>
                <a:sym typeface="Consolas"/>
              </a:rPr>
              <a:t> e8 00 00 00 00  08 00 00 00 </a:t>
            </a:r>
            <a:r>
              <a:rPr lang="en-GB" sz="800" dirty="0">
                <a:highlight>
                  <a:srgbClr val="FFFF00"/>
                </a:highlight>
                <a:latin typeface="Consolas"/>
                <a:ea typeface="Consolas"/>
                <a:cs typeface="Consolas"/>
                <a:sym typeface="Consolas"/>
              </a:rPr>
              <a:t>77 6f 72 6c</a:t>
            </a:r>
            <a:r>
              <a:rPr lang="en-GB" sz="800" dirty="0">
                <a:latin typeface="Consolas"/>
                <a:ea typeface="Consolas"/>
                <a:cs typeface="Consolas"/>
                <a:sym typeface="Consolas"/>
              </a:rPr>
              <a:t>  |............</a:t>
            </a:r>
            <a:r>
              <a:rPr lang="en-GB" sz="800" dirty="0" err="1">
                <a:highlight>
                  <a:srgbClr val="FFFF00"/>
                </a:highlight>
                <a:latin typeface="Consolas"/>
                <a:ea typeface="Consolas"/>
                <a:cs typeface="Consolas"/>
                <a:sym typeface="Consolas"/>
              </a:rPr>
              <a:t>worl</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00000070  </a:t>
            </a:r>
            <a:r>
              <a:rPr lang="en-GB" sz="800" dirty="0">
                <a:highlight>
                  <a:srgbClr val="FFFF00"/>
                </a:highlight>
                <a:latin typeface="Consolas"/>
                <a:ea typeface="Consolas"/>
                <a:cs typeface="Consolas"/>
                <a:sym typeface="Consolas"/>
              </a:rPr>
              <a:t>64 00</a:t>
            </a:r>
            <a:r>
              <a:rPr lang="en-GB" sz="800" dirty="0">
                <a:latin typeface="Consolas"/>
                <a:ea typeface="Consolas"/>
                <a:cs typeface="Consolas"/>
                <a:sym typeface="Consolas"/>
              </a:rPr>
              <a:t> 00 00 </a:t>
            </a:r>
            <a:r>
              <a:rPr lang="en-GB" sz="800" dirty="0">
                <a:highlight>
                  <a:srgbClr val="FFFF00"/>
                </a:highlight>
                <a:latin typeface="Consolas"/>
                <a:ea typeface="Consolas"/>
                <a:cs typeface="Consolas"/>
                <a:sym typeface="Consolas"/>
              </a:rPr>
              <a:t>68 65 6c </a:t>
            </a:r>
            <a:r>
              <a:rPr lang="en-GB" sz="800" dirty="0" err="1">
                <a:highlight>
                  <a:srgbClr val="FFFF00"/>
                </a:highlight>
                <a:latin typeface="Consolas"/>
                <a:ea typeface="Consolas"/>
                <a:cs typeface="Consolas"/>
                <a:sym typeface="Consolas"/>
              </a:rPr>
              <a:t>6c</a:t>
            </a:r>
            <a:r>
              <a:rPr lang="en-GB" sz="800" dirty="0">
                <a:highlight>
                  <a:srgbClr val="FFFF00"/>
                </a:highlight>
                <a:latin typeface="Consolas"/>
                <a:ea typeface="Consolas"/>
                <a:cs typeface="Consolas"/>
                <a:sym typeface="Consolas"/>
              </a:rPr>
              <a:t>  6f 2c 20 25 73 0a 00</a:t>
            </a:r>
            <a:r>
              <a:rPr lang="en-GB" sz="800" dirty="0">
                <a:latin typeface="Consolas"/>
                <a:ea typeface="Consolas"/>
                <a:cs typeface="Consolas"/>
                <a:sym typeface="Consolas"/>
              </a:rPr>
              <a:t> 00  |</a:t>
            </a:r>
            <a:r>
              <a:rPr lang="en-GB" sz="800" dirty="0">
                <a:highlight>
                  <a:srgbClr val="FFFF00"/>
                </a:highlight>
                <a:latin typeface="Consolas"/>
                <a:ea typeface="Consolas"/>
                <a:cs typeface="Consolas"/>
                <a:sym typeface="Consolas"/>
              </a:rPr>
              <a:t>d.</a:t>
            </a:r>
            <a:r>
              <a:rPr lang="en-GB" sz="800" dirty="0">
                <a:latin typeface="Consolas"/>
                <a:ea typeface="Consolas"/>
                <a:cs typeface="Consolas"/>
                <a:sym typeface="Consolas"/>
              </a:rPr>
              <a:t>..</a:t>
            </a:r>
            <a:r>
              <a:rPr lang="en-GB" sz="800" dirty="0">
                <a:highlight>
                  <a:srgbClr val="FFFF00"/>
                </a:highlight>
                <a:latin typeface="Consolas"/>
                <a:ea typeface="Consolas"/>
                <a:cs typeface="Consolas"/>
                <a:sym typeface="Consolas"/>
              </a:rPr>
              <a:t>hello, %s..</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00000080  47 43 43 3a 20 28 55 62  75 6e 74 75 2f 4c 69 6e  |GCC: (Ubuntu/Lin|</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00000090  61 72 6f 20 37 2e 34 2e  30 2d 31 75 62 75 6e 74  |</a:t>
            </a:r>
            <a:r>
              <a:rPr lang="en-GB" sz="800" dirty="0" err="1">
                <a:latin typeface="Consolas"/>
                <a:ea typeface="Consolas"/>
                <a:cs typeface="Consolas"/>
                <a:sym typeface="Consolas"/>
              </a:rPr>
              <a:t>aro</a:t>
            </a:r>
            <a:r>
              <a:rPr lang="en-GB" sz="800" dirty="0">
                <a:latin typeface="Consolas"/>
                <a:ea typeface="Consolas"/>
                <a:cs typeface="Consolas"/>
                <a:sym typeface="Consolas"/>
              </a:rPr>
              <a:t> 7.4.0-1ubunt|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000000a0  75 31 7e 31 38 2e 30 34  2e 31 29 20 37 2e 34 2e  |u1~18.04.1) 7.4.|</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000000b0  30 00 41 29 00 00 00 61  65 61 62 69 00 01 1f 00  |0.A)...</a:t>
            </a:r>
            <a:r>
              <a:rPr lang="en-GB" sz="800" dirty="0" err="1">
                <a:latin typeface="Consolas"/>
                <a:ea typeface="Consolas"/>
                <a:cs typeface="Consolas"/>
                <a:sym typeface="Consolas"/>
              </a:rPr>
              <a:t>aeabi</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000000c0  00 00 05 35 54 00 06 03  08 01 09 01 12 04 14 01  |...5T...........|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000000d0  15 01 17 03 18 01 19 01  1a 02 1e 06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000000e0  00 00 00 00 00 00 00 00  00 00 00 00 01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000000f0  00 00 00 00 00 00 00 00  04 00 f1 </a:t>
            </a:r>
            <a:r>
              <a:rPr lang="en-GB" sz="800" dirty="0" err="1">
                <a:latin typeface="Consolas"/>
                <a:ea typeface="Consolas"/>
                <a:cs typeface="Consolas"/>
                <a:sym typeface="Consolas"/>
              </a:rPr>
              <a:t>ff</a:t>
            </a:r>
            <a:r>
              <a:rPr lang="en-GB" sz="800" dirty="0">
                <a:latin typeface="Consolas"/>
                <a:ea typeface="Consolas"/>
                <a:cs typeface="Consolas"/>
                <a:sym typeface="Consolas"/>
              </a:rPr>
              <a:t>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00000100  00 00 00 00 00 00 00 00  03 00 01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00000110  00 00 00 00 00 00 00 00  03 00 03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00000120  00 00 00 00 00 00 00 00  03 00 04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00000130  00 00 00 00 00 00 00 00  03 00 05 00 0e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00000140  00 00 00 00 00 00 00 00  00 00 05 00 11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00000150  00 00 00 00 00 00 00 00  00 00 01 00 0e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00000160  30 00 00 00 00 00 00 00  00 00 01 00 00 00 00 00  |0...............|</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00000170  00 00 00 00 00 00 00 00  03 00 07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00000180  00 00 00 00 00 00 00 00  03 00 06 00 00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00000190  00 00 00 00 00 00 00 00  03 00 08 00 14 00 00 00  |................|</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000001a0  00 00 00 00 38 00 00 00  12 00 01 00 19 00 00 00  |....8...........|</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000001b0  00 00 00 00 00 00 00 00  10 00 00 00 00 68 65 6c  |.............</a:t>
            </a:r>
            <a:r>
              <a:rPr lang="en-GB" sz="800" dirty="0" err="1">
                <a:latin typeface="Consolas"/>
                <a:ea typeface="Consolas"/>
                <a:cs typeface="Consolas"/>
                <a:sym typeface="Consolas"/>
              </a:rPr>
              <a:t>hel</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000001c0  6c 6f 77 6f 72 6c 64 2e  63 00 24 64 00 24 61 00  |</a:t>
            </a:r>
            <a:r>
              <a:rPr lang="en-GB" sz="800" dirty="0" err="1">
                <a:latin typeface="Consolas"/>
                <a:ea typeface="Consolas"/>
                <a:cs typeface="Consolas"/>
                <a:sym typeface="Consolas"/>
              </a:rPr>
              <a:t>loworld.c.$d.$a</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000001d0  6d 61 69 6e 00 70 72 69  6e 74 66 00 1c 00 00 00  |</a:t>
            </a:r>
            <a:r>
              <a:rPr lang="en-GB" sz="800" dirty="0" err="1">
                <a:latin typeface="Consolas"/>
                <a:ea typeface="Consolas"/>
                <a:cs typeface="Consolas"/>
                <a:sym typeface="Consolas"/>
              </a:rPr>
              <a:t>main.printf</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000001e0  1c 0d 00 00 30 00 00 00  02 05 00 00 34 00 00 00  |....0.......4...|</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000001f0  02 05 00 00 00 2e 73 79  6d 74 61 62 00 2e 73 74  |......</a:t>
            </a:r>
            <a:r>
              <a:rPr lang="en-GB" sz="800" dirty="0" err="1">
                <a:latin typeface="Consolas"/>
                <a:ea typeface="Consolas"/>
                <a:cs typeface="Consolas"/>
                <a:sym typeface="Consolas"/>
              </a:rPr>
              <a:t>symtab</a:t>
            </a:r>
            <a:r>
              <a:rPr lang="en-GB" sz="800" dirty="0">
                <a:latin typeface="Consolas"/>
                <a:ea typeface="Consolas"/>
                <a:cs typeface="Consolas"/>
                <a:sym typeface="Consolas"/>
              </a:rPr>
              <a:t>..</a:t>
            </a:r>
            <a:r>
              <a:rPr lang="en-GB" sz="800" dirty="0" err="1">
                <a:latin typeface="Consolas"/>
                <a:ea typeface="Consolas"/>
                <a:cs typeface="Consolas"/>
                <a:sym typeface="Consolas"/>
              </a:rPr>
              <a:t>st</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00000200  72 74 61 62 00 2e 73 68  73 74 72 74 61 62 00 2e  |</a:t>
            </a:r>
            <a:r>
              <a:rPr lang="en-GB" sz="800" dirty="0" err="1">
                <a:latin typeface="Consolas"/>
                <a:ea typeface="Consolas"/>
                <a:cs typeface="Consolas"/>
                <a:sym typeface="Consolas"/>
              </a:rPr>
              <a:t>rtab</a:t>
            </a:r>
            <a:r>
              <a:rPr lang="en-GB" sz="800" dirty="0">
                <a:latin typeface="Consolas"/>
                <a:ea typeface="Consolas"/>
                <a:cs typeface="Consolas"/>
                <a:sym typeface="Consolas"/>
              </a:rPr>
              <a:t>..</a:t>
            </a:r>
            <a:r>
              <a:rPr lang="en-GB" sz="800" dirty="0" err="1">
                <a:latin typeface="Consolas"/>
                <a:ea typeface="Consolas"/>
                <a:cs typeface="Consolas"/>
                <a:sym typeface="Consolas"/>
              </a:rPr>
              <a:t>shstrtab</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00000210  72 65 6c 2e 74 65 78 74  00 2e 64 61 74 61 00 2e  |</a:t>
            </a:r>
            <a:r>
              <a:rPr lang="en-GB" sz="800" dirty="0" err="1">
                <a:latin typeface="Consolas"/>
                <a:ea typeface="Consolas"/>
                <a:cs typeface="Consolas"/>
                <a:sym typeface="Consolas"/>
              </a:rPr>
              <a:t>rel.text..data</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00000220  62 73 73 00 2e 72 6f 64  61 74 61 00 2e 63 6f 6d  |</a:t>
            </a:r>
            <a:r>
              <a:rPr lang="en-GB" sz="800" dirty="0" err="1">
                <a:latin typeface="Consolas"/>
                <a:ea typeface="Consolas"/>
                <a:cs typeface="Consolas"/>
                <a:sym typeface="Consolas"/>
              </a:rPr>
              <a:t>bss</a:t>
            </a:r>
            <a:r>
              <a:rPr lang="en-GB" sz="800" dirty="0">
                <a:latin typeface="Consolas"/>
                <a:ea typeface="Consolas"/>
                <a:cs typeface="Consolas"/>
                <a:sym typeface="Consolas"/>
              </a:rPr>
              <a:t>..</a:t>
            </a:r>
            <a:r>
              <a:rPr lang="en-GB" sz="800" dirty="0" err="1">
                <a:latin typeface="Consolas"/>
                <a:ea typeface="Consolas"/>
                <a:cs typeface="Consolas"/>
                <a:sym typeface="Consolas"/>
              </a:rPr>
              <a:t>rodata</a:t>
            </a:r>
            <a:r>
              <a:rPr lang="en-GB" sz="800" dirty="0">
                <a:latin typeface="Consolas"/>
                <a:ea typeface="Consolas"/>
                <a:cs typeface="Consolas"/>
                <a:sym typeface="Consolas"/>
              </a:rPr>
              <a:t>..com|</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00000230  6d 65 6e 74 00 2e 6e 6f  74 65 2e 47 4e 55 2d 73  |</a:t>
            </a:r>
            <a:r>
              <a:rPr lang="en-GB" sz="800" dirty="0" err="1">
                <a:latin typeface="Consolas"/>
                <a:ea typeface="Consolas"/>
                <a:cs typeface="Consolas"/>
                <a:sym typeface="Consolas"/>
              </a:rPr>
              <a:t>ment</a:t>
            </a:r>
            <a:r>
              <a:rPr lang="en-GB" sz="800" dirty="0">
                <a:latin typeface="Consolas"/>
                <a:ea typeface="Consolas"/>
                <a:cs typeface="Consolas"/>
                <a:sym typeface="Consolas"/>
              </a:rPr>
              <a:t>..</a:t>
            </a:r>
            <a:r>
              <a:rPr lang="en-GB" sz="800" dirty="0" err="1">
                <a:latin typeface="Consolas"/>
                <a:ea typeface="Consolas"/>
                <a:cs typeface="Consolas"/>
                <a:sym typeface="Consolas"/>
              </a:rPr>
              <a:t>note.GNU</a:t>
            </a:r>
            <a:r>
              <a:rPr lang="en-GB" sz="800" dirty="0">
                <a:latin typeface="Consolas"/>
                <a:ea typeface="Consolas"/>
                <a:cs typeface="Consolas"/>
                <a:sym typeface="Consolas"/>
              </a:rPr>
              <a:t>-s|</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00000240  74 61 63 6b 00 2e 41 52  4d 2e 61 74 74 72 69 62  |tack..</a:t>
            </a:r>
            <a:r>
              <a:rPr lang="en-GB" sz="800" dirty="0" err="1">
                <a:latin typeface="Consolas"/>
                <a:ea typeface="Consolas"/>
                <a:cs typeface="Consolas"/>
                <a:sym typeface="Consolas"/>
              </a:rPr>
              <a:t>ARM.attrib</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r>
              <a:rPr lang="en-GB" sz="800" dirty="0">
                <a:latin typeface="Consolas"/>
                <a:ea typeface="Consolas"/>
                <a:cs typeface="Consolas"/>
                <a:sym typeface="Consolas"/>
              </a:rPr>
              <a:t>00000250  75 74 65 73 00 00 00 00  00 00 00 00 00 00 00 00  |</a:t>
            </a:r>
            <a:r>
              <a:rPr lang="en-GB" sz="800" dirty="0" err="1">
                <a:latin typeface="Consolas"/>
                <a:ea typeface="Consolas"/>
                <a:cs typeface="Consolas"/>
                <a:sym typeface="Consolas"/>
              </a:rPr>
              <a:t>utes</a:t>
            </a:r>
            <a:r>
              <a:rPr lang="en-GB" sz="800" dirty="0">
                <a:latin typeface="Consolas"/>
                <a:ea typeface="Consolas"/>
                <a:cs typeface="Consolas"/>
                <a:sym typeface="Consolas"/>
              </a:rPr>
              <a:t>............|</a:t>
            </a:r>
            <a:endParaRPr sz="800" dirty="0">
              <a:latin typeface="Consolas"/>
              <a:ea typeface="Consolas"/>
              <a:cs typeface="Consolas"/>
              <a:sym typeface="Consolas"/>
            </a:endParaRPr>
          </a:p>
          <a:p>
            <a:pPr marL="0" lvl="0" indent="0" algn="l" rtl="0">
              <a:spcBef>
                <a:spcPts val="0"/>
              </a:spcBef>
              <a:spcAft>
                <a:spcPts val="0"/>
              </a:spcAft>
              <a:buNone/>
            </a:pPr>
            <a:endParaRPr sz="800" dirty="0">
              <a:latin typeface="Consolas"/>
              <a:ea typeface="Consolas"/>
              <a:cs typeface="Consolas"/>
              <a:sym typeface="Consolas"/>
            </a:endParaRPr>
          </a:p>
        </p:txBody>
      </p:sp>
      <p:sp>
        <p:nvSpPr>
          <p:cNvPr id="339" name="Google Shape;339;p41"/>
          <p:cNvSpPr/>
          <p:nvPr/>
        </p:nvSpPr>
        <p:spPr>
          <a:xfrm>
            <a:off x="0" y="883688"/>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340" name="Google Shape;340;p41"/>
          <p:cNvSpPr/>
          <p:nvPr/>
        </p:nvSpPr>
        <p:spPr>
          <a:xfrm>
            <a:off x="2263425" y="883474"/>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341" name="Google Shape;341;p41"/>
          <p:cNvSpPr/>
          <p:nvPr/>
        </p:nvSpPr>
        <p:spPr>
          <a:xfrm>
            <a:off x="4329974" y="883474"/>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342" name="Google Shape;342;p41"/>
          <p:cNvSpPr/>
          <p:nvPr/>
        </p:nvSpPr>
        <p:spPr>
          <a:xfrm>
            <a:off x="6396739" y="883474"/>
            <a:ext cx="2541300" cy="6690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343" name="Google Shape;343;p41"/>
          <p:cNvSpPr txBox="1"/>
          <p:nvPr/>
        </p:nvSpPr>
        <p:spPr>
          <a:xfrm>
            <a:off x="4572000" y="2061884"/>
            <a:ext cx="4572000" cy="4247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00000260  00 00 00 00 00 00 00 00  00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00000280  1f 00 00 00 01 00 00 00  06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00000290  34 00 00 00 38 00 00 00  00 00 00 00 00 00 00 00  |4...8...........|</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000002a0  04 00 00 00 00 00 00 00  1b 00 00 00 09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000002b0  40 00 00 00 00 00 00 00  dc 01 00 00 18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000002c0  09 00 00 00 01 00 00 00  04 00 00 00 08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000002d0  25 00 00 00 01 00 00 00  03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000002e0  6c 00 00 00 00 00 00 00  00 00 00 00 00 00 00 00  |l...............|</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000002f0  01 00 00 00 00 00 00 00  2b 00 00 00 08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00000300  03 00 00 00 00 00 00 00  6c 00 00 00 00 00 00 00  |........l.......|</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00000310  00 00 00 00 00 00 00 00  01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00000320  30 00 00 00 01 00 00 00  02 00 00 00 00 00 00 00  |0...............|</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00000330  6c 00 00 00 13 00 00 00  00 00 00 00 00 00 00 00  |l...............|</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00000340  04 00 00 00 00 00 00 00  38 00 00 00 01 00 00 00  |........8.......|</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00000350  30 00 00 00 00 00 00 00  7f 00 00 00 33 00 00 00  |0...........3...|</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00000360  00 00 00 00 00 00 00 00  01 00 00 00 01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00000370  41 00 00 00 01 00 00 00  00 00 00 00 00 00 00 00  |A...............|</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00000380  b2 00 00 00 00 00 00 00  00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00000390  01 00 00 00 00 00 00 00  51 00 00 00 03 00 00 70  |........Q......p|</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000003a0  00 00 00 00 00 00 00 00  b2 00 00 00 2a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000003b0  00 00 00 00 00 00 00 00  01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000003c0  01 00 00 00 02 00 00 00  00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000003d0  dc 00 00 00 e0 00 00 00  0a 00 00 00 0c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000003e0  04 00 00 00 10 00 00 00  09 00 00 00 03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000003f0  00 00 00 00 00 00 00 00  </a:t>
            </a:r>
            <a:r>
              <a:rPr lang="en-GB" sz="800" dirty="0" err="1">
                <a:solidFill>
                  <a:schemeClr val="dk1"/>
                </a:solidFill>
                <a:latin typeface="Consolas"/>
                <a:ea typeface="Consolas"/>
                <a:cs typeface="Consolas"/>
                <a:sym typeface="Consolas"/>
              </a:rPr>
              <a:t>bc</a:t>
            </a:r>
            <a:r>
              <a:rPr lang="en-GB" sz="800" dirty="0">
                <a:solidFill>
                  <a:schemeClr val="dk1"/>
                </a:solidFill>
                <a:latin typeface="Consolas"/>
                <a:ea typeface="Consolas"/>
                <a:cs typeface="Consolas"/>
                <a:sym typeface="Consolas"/>
              </a:rPr>
              <a:t> 01 00 00 20 00 00 00  |............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00000400  00 00 00 00 00 00 00 00  01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00000410  11 00 00 00 03 00 00 00  00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00000420  f4 01 00 00 61 00 00 00  00 00 00 00 00 00 00 00  |....a...........|</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00000430  01 00 00 00 00 00 00 00                           |........|</a:t>
            </a:r>
            <a:endParaRPr sz="800" dirty="0">
              <a:solidFill>
                <a:schemeClr val="dk1"/>
              </a:solidFill>
              <a:latin typeface="Consolas"/>
              <a:ea typeface="Consolas"/>
              <a:cs typeface="Consolas"/>
              <a:sym typeface="Consolas"/>
            </a:endParaRPr>
          </a:p>
          <a:p>
            <a:pPr marL="0" lvl="0" indent="0" algn="l" rtl="0">
              <a:spcBef>
                <a:spcPts val="0"/>
              </a:spcBef>
              <a:spcAft>
                <a:spcPts val="0"/>
              </a:spcAft>
              <a:buNone/>
            </a:pPr>
            <a:r>
              <a:rPr lang="en-GB" sz="800" dirty="0">
                <a:solidFill>
                  <a:schemeClr val="dk1"/>
                </a:solidFill>
                <a:latin typeface="Consolas"/>
                <a:ea typeface="Consolas"/>
                <a:cs typeface="Consolas"/>
                <a:sym typeface="Consolas"/>
              </a:rPr>
              <a:t>00000438</a:t>
            </a:r>
            <a:endParaRPr sz="1600" dirty="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529868FA-3C2B-9748-9085-E002B198D9B1}"/>
              </a:ext>
            </a:extLst>
          </p:cNvPr>
          <p:cNvSpPr>
            <a:spLocks noGrp="1"/>
          </p:cNvSpPr>
          <p:nvPr>
            <p:ph type="sldNum" idx="12"/>
          </p:nvPr>
        </p:nvSpPr>
        <p:spPr>
          <a:xfrm>
            <a:off x="8472458" y="5564478"/>
            <a:ext cx="548700" cy="524700"/>
          </a:xfrm>
        </p:spPr>
        <p:txBody>
          <a:bodyPr/>
          <a:lstStyle/>
          <a:p>
            <a:pPr marL="0" lvl="0" indent="0" algn="r" rtl="0">
              <a:spcBef>
                <a:spcPts val="0"/>
              </a:spcBef>
              <a:spcAft>
                <a:spcPts val="0"/>
              </a:spcAft>
              <a:buNone/>
            </a:pPr>
            <a:fld id="{00000000-1234-1234-1234-123412341234}" type="slidenum">
              <a:rPr lang="en-GB" sz="1050" smtClean="0"/>
              <a:t>24</a:t>
            </a:fld>
            <a:endParaRPr lang="en-GB" sz="1050"/>
          </a:p>
        </p:txBody>
      </p:sp>
      <p:sp>
        <p:nvSpPr>
          <p:cNvPr id="11" name="Google Shape;338;p41">
            <a:extLst>
              <a:ext uri="{FF2B5EF4-FFF2-40B4-BE49-F238E27FC236}">
                <a16:creationId xmlns:a16="http://schemas.microsoft.com/office/drawing/2014/main" id="{2464C01A-B803-764A-AA7C-F31801F4C691}"/>
              </a:ext>
            </a:extLst>
          </p:cNvPr>
          <p:cNvSpPr txBox="1">
            <a:spLocks/>
          </p:cNvSpPr>
          <p:nvPr/>
        </p:nvSpPr>
        <p:spPr>
          <a:xfrm>
            <a:off x="69674" y="115678"/>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3600" dirty="0"/>
              <a:t>Relocatable Object File Observations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body" idx="1"/>
          </p:nvPr>
        </p:nvSpPr>
        <p:spPr>
          <a:xfrm>
            <a:off x="311700" y="1086692"/>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a:p>
        </p:txBody>
      </p:sp>
      <p:sp>
        <p:nvSpPr>
          <p:cNvPr id="349" name="Google Shape;349;p42"/>
          <p:cNvSpPr txBox="1"/>
          <p:nvPr/>
        </p:nvSpPr>
        <p:spPr>
          <a:xfrm>
            <a:off x="76250" y="1935834"/>
            <a:ext cx="4134000" cy="2920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onsolas"/>
                <a:ea typeface="Consolas"/>
                <a:cs typeface="Consolas"/>
                <a:sym typeface="Consolas"/>
              </a:rPr>
              <a:t>$ readelf -h helloworld.o</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ELF Header:</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Magic:   7f 45 4c 46 01 01 01 00 00 00 00 00 00 00 00 00 </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Class:                             ELF32</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Data:                              2's complement, little endian</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Version:                           1 (current)</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OS/ABI:                            UNIX - System V</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ABI Version:                       0</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Type:                              </a:t>
            </a:r>
            <a:r>
              <a:rPr lang="en-GB" sz="900">
                <a:highlight>
                  <a:srgbClr val="FFFF00"/>
                </a:highlight>
                <a:latin typeface="Consolas"/>
                <a:ea typeface="Consolas"/>
                <a:cs typeface="Consolas"/>
                <a:sym typeface="Consolas"/>
              </a:rPr>
              <a:t>REL (Relocatable file)</a:t>
            </a:r>
            <a:endParaRPr sz="900">
              <a:highlight>
                <a:srgbClr val="FFFF00"/>
              </a:highlight>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Machine:                           ARM</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Version:                           0x1</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Entry point address:               0x0</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Start of program headers:          0 (bytes into file)</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Start of section headers:          600 (bytes into file)</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Flags:                             0x5000000, Version5 EABI</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this header:               52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program headers:           0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Number of program headers:         0</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section headers:           40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Number of section headers:         12</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Section header string table index: 11</a:t>
            </a:r>
            <a:endParaRPr sz="900">
              <a:latin typeface="Consolas"/>
              <a:ea typeface="Consolas"/>
              <a:cs typeface="Consolas"/>
              <a:sym typeface="Consolas"/>
            </a:endParaRPr>
          </a:p>
        </p:txBody>
      </p:sp>
      <p:sp>
        <p:nvSpPr>
          <p:cNvPr id="350" name="Google Shape;350;p42"/>
          <p:cNvSpPr txBox="1"/>
          <p:nvPr/>
        </p:nvSpPr>
        <p:spPr>
          <a:xfrm>
            <a:off x="76250" y="5088863"/>
            <a:ext cx="4134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Machine Code</a:t>
            </a:r>
            <a:endParaRPr sz="1600" dirty="0"/>
          </a:p>
          <a:p>
            <a:pPr marL="0" lvl="0" indent="0" algn="ctr" rtl="0">
              <a:spcBef>
                <a:spcPts val="0"/>
              </a:spcBef>
              <a:spcAft>
                <a:spcPts val="0"/>
              </a:spcAft>
              <a:buNone/>
            </a:pPr>
            <a:r>
              <a:rPr lang="en-GB" sz="1600" dirty="0"/>
              <a:t>(</a:t>
            </a:r>
            <a:r>
              <a:rPr lang="en-GB" sz="1600" dirty="0" err="1"/>
              <a:t>helloworld.o</a:t>
            </a:r>
            <a:r>
              <a:rPr lang="en-GB" sz="1600" dirty="0"/>
              <a:t>)*</a:t>
            </a:r>
            <a:endParaRPr sz="1600" dirty="0"/>
          </a:p>
          <a:p>
            <a:pPr marL="0" lvl="0" indent="0" algn="ctr" rtl="0">
              <a:spcBef>
                <a:spcPts val="0"/>
              </a:spcBef>
              <a:spcAft>
                <a:spcPts val="0"/>
              </a:spcAft>
              <a:buNone/>
            </a:pPr>
            <a:r>
              <a:rPr lang="en-GB" sz="1050" i="1" dirty="0"/>
              <a:t>* Partially shown</a:t>
            </a:r>
            <a:endParaRPr sz="1050" i="1" dirty="0"/>
          </a:p>
        </p:txBody>
      </p:sp>
      <p:sp>
        <p:nvSpPr>
          <p:cNvPr id="351" name="Google Shape;351;p42"/>
          <p:cNvSpPr txBox="1">
            <a:spLocks noGrp="1"/>
          </p:cNvSpPr>
          <p:nvPr>
            <p:ph type="title"/>
          </p:nvPr>
        </p:nvSpPr>
        <p:spPr>
          <a:xfrm>
            <a:off x="226208" y="10492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Linking</a:t>
            </a:r>
            <a:endParaRPr sz="3600" dirty="0"/>
          </a:p>
        </p:txBody>
      </p:sp>
      <p:sp>
        <p:nvSpPr>
          <p:cNvPr id="352" name="Google Shape;352;p42"/>
          <p:cNvSpPr/>
          <p:nvPr/>
        </p:nvSpPr>
        <p:spPr>
          <a:xfrm>
            <a:off x="0" y="1086891"/>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a:ea typeface="Roboto"/>
                <a:cs typeface="Roboto"/>
                <a:sym typeface="Roboto"/>
              </a:rPr>
              <a:t>Preprocessing</a:t>
            </a:r>
            <a:endParaRPr sz="1600">
              <a:solidFill>
                <a:srgbClr val="FFFFFF"/>
              </a:solidFill>
              <a:latin typeface="Roboto"/>
              <a:ea typeface="Roboto"/>
              <a:cs typeface="Roboto"/>
              <a:sym typeface="Roboto"/>
            </a:endParaRPr>
          </a:p>
        </p:txBody>
      </p:sp>
      <p:sp>
        <p:nvSpPr>
          <p:cNvPr id="353" name="Google Shape;353;p42"/>
          <p:cNvSpPr/>
          <p:nvPr/>
        </p:nvSpPr>
        <p:spPr>
          <a:xfrm>
            <a:off x="2263425" y="1086677"/>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Compilation</a:t>
            </a:r>
            <a:endParaRPr sz="1600">
              <a:solidFill>
                <a:srgbClr val="FFFFFF"/>
              </a:solidFill>
              <a:latin typeface="Roboto"/>
              <a:ea typeface="Roboto"/>
              <a:cs typeface="Roboto"/>
              <a:sym typeface="Roboto"/>
            </a:endParaRPr>
          </a:p>
        </p:txBody>
      </p:sp>
      <p:sp>
        <p:nvSpPr>
          <p:cNvPr id="354" name="Google Shape;354;p42"/>
          <p:cNvSpPr/>
          <p:nvPr/>
        </p:nvSpPr>
        <p:spPr>
          <a:xfrm>
            <a:off x="4329974" y="1086677"/>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Assembly</a:t>
            </a:r>
            <a:endParaRPr sz="1600">
              <a:solidFill>
                <a:srgbClr val="FFFFFF"/>
              </a:solidFill>
              <a:latin typeface="Roboto"/>
              <a:ea typeface="Roboto"/>
              <a:cs typeface="Roboto"/>
              <a:sym typeface="Roboto"/>
            </a:endParaRPr>
          </a:p>
        </p:txBody>
      </p:sp>
      <p:sp>
        <p:nvSpPr>
          <p:cNvPr id="355" name="Google Shape;355;p42"/>
          <p:cNvSpPr/>
          <p:nvPr/>
        </p:nvSpPr>
        <p:spPr>
          <a:xfrm>
            <a:off x="6396739" y="1086677"/>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a:solidFill>
                  <a:srgbClr val="FFFFFF"/>
                </a:solidFill>
                <a:latin typeface="Roboto"/>
                <a:ea typeface="Roboto"/>
                <a:cs typeface="Roboto"/>
                <a:sym typeface="Roboto"/>
              </a:rPr>
              <a:t>Linking</a:t>
            </a:r>
            <a:endParaRPr sz="1600">
              <a:solidFill>
                <a:srgbClr val="FFFFFF"/>
              </a:solidFill>
              <a:latin typeface="Roboto"/>
              <a:ea typeface="Roboto"/>
              <a:cs typeface="Roboto"/>
              <a:sym typeface="Roboto"/>
            </a:endParaRPr>
          </a:p>
        </p:txBody>
      </p:sp>
      <p:sp>
        <p:nvSpPr>
          <p:cNvPr id="356" name="Google Shape;356;p42"/>
          <p:cNvSpPr txBox="1"/>
          <p:nvPr/>
        </p:nvSpPr>
        <p:spPr>
          <a:xfrm>
            <a:off x="1529400" y="6003025"/>
            <a:ext cx="6085200" cy="393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Consolas"/>
                <a:ea typeface="Consolas"/>
                <a:cs typeface="Consolas"/>
                <a:sym typeface="Consolas"/>
              </a:rPr>
              <a:t>$ arm-</a:t>
            </a:r>
            <a:r>
              <a:rPr lang="en-GB" sz="1600" dirty="0" err="1">
                <a:solidFill>
                  <a:srgbClr val="FFFFFF"/>
                </a:solidFill>
                <a:latin typeface="Consolas"/>
                <a:ea typeface="Consolas"/>
                <a:cs typeface="Consolas"/>
                <a:sym typeface="Consolas"/>
              </a:rPr>
              <a:t>linux</a:t>
            </a:r>
            <a:r>
              <a:rPr lang="en-GB" sz="1600" dirty="0">
                <a:solidFill>
                  <a:srgbClr val="FFFFFF"/>
                </a:solidFill>
                <a:latin typeface="Consolas"/>
                <a:ea typeface="Consolas"/>
                <a:cs typeface="Consolas"/>
                <a:sym typeface="Consolas"/>
              </a:rPr>
              <a:t>-</a:t>
            </a:r>
            <a:r>
              <a:rPr lang="en-GB" sz="1600" dirty="0" err="1">
                <a:solidFill>
                  <a:srgbClr val="FFFFFF"/>
                </a:solidFill>
                <a:latin typeface="Consolas"/>
                <a:ea typeface="Consolas"/>
                <a:cs typeface="Consolas"/>
                <a:sym typeface="Consolas"/>
              </a:rPr>
              <a:t>gnueabi-gcc</a:t>
            </a:r>
            <a:r>
              <a:rPr lang="en-GB" sz="1600" dirty="0">
                <a:solidFill>
                  <a:srgbClr val="FFFFFF"/>
                </a:solidFill>
                <a:latin typeface="Consolas"/>
                <a:ea typeface="Consolas"/>
                <a:cs typeface="Consolas"/>
                <a:sym typeface="Consolas"/>
              </a:rPr>
              <a:t> </a:t>
            </a:r>
            <a:r>
              <a:rPr lang="en-GB" sz="1600" dirty="0" err="1">
                <a:solidFill>
                  <a:srgbClr val="FFFFFF"/>
                </a:solidFill>
                <a:latin typeface="Consolas"/>
                <a:ea typeface="Consolas"/>
                <a:cs typeface="Consolas"/>
                <a:sym typeface="Consolas"/>
              </a:rPr>
              <a:t>helloworld.o</a:t>
            </a:r>
            <a:r>
              <a:rPr lang="en-GB" sz="1600" dirty="0">
                <a:solidFill>
                  <a:srgbClr val="FFFFFF"/>
                </a:solidFill>
                <a:latin typeface="Consolas"/>
                <a:ea typeface="Consolas"/>
                <a:cs typeface="Consolas"/>
                <a:sym typeface="Consolas"/>
              </a:rPr>
              <a:t> -o </a:t>
            </a:r>
            <a:r>
              <a:rPr lang="en-GB" sz="1600" dirty="0" err="1">
                <a:solidFill>
                  <a:srgbClr val="FFFFFF"/>
                </a:solidFill>
                <a:latin typeface="Consolas"/>
                <a:ea typeface="Consolas"/>
                <a:cs typeface="Consolas"/>
                <a:sym typeface="Consolas"/>
              </a:rPr>
              <a:t>helloworld</a:t>
            </a:r>
            <a:endParaRPr sz="1600" dirty="0">
              <a:solidFill>
                <a:srgbClr val="FFFFFF"/>
              </a:solidFill>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p:txBody>
      </p:sp>
      <p:sp>
        <p:nvSpPr>
          <p:cNvPr id="357" name="Google Shape;357;p42"/>
          <p:cNvSpPr txBox="1"/>
          <p:nvPr/>
        </p:nvSpPr>
        <p:spPr>
          <a:xfrm>
            <a:off x="4253775" y="5190463"/>
            <a:ext cx="4814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Machine Code</a:t>
            </a:r>
            <a:endParaRPr sz="1600" dirty="0"/>
          </a:p>
          <a:p>
            <a:pPr marL="0" lvl="0" indent="0" algn="ctr" rtl="0">
              <a:spcBef>
                <a:spcPts val="0"/>
              </a:spcBef>
              <a:spcAft>
                <a:spcPts val="0"/>
              </a:spcAft>
              <a:buNone/>
            </a:pPr>
            <a:r>
              <a:rPr lang="en-GB" sz="1600" dirty="0"/>
              <a:t>(</a:t>
            </a:r>
            <a:r>
              <a:rPr lang="en-GB" sz="1600" dirty="0" err="1"/>
              <a:t>helloworld</a:t>
            </a:r>
            <a:r>
              <a:rPr lang="en-GB" sz="1600" dirty="0"/>
              <a:t>)*</a:t>
            </a:r>
            <a:endParaRPr sz="1600" dirty="0"/>
          </a:p>
          <a:p>
            <a:pPr marL="0" lvl="0" indent="0" algn="ctr" rtl="0">
              <a:spcBef>
                <a:spcPts val="0"/>
              </a:spcBef>
              <a:spcAft>
                <a:spcPts val="0"/>
              </a:spcAft>
              <a:buNone/>
            </a:pPr>
            <a:r>
              <a:rPr lang="en-GB" sz="1050" i="1" dirty="0"/>
              <a:t>* Partially shown</a:t>
            </a:r>
            <a:endParaRPr sz="1050" i="1" dirty="0"/>
          </a:p>
        </p:txBody>
      </p:sp>
      <p:sp>
        <p:nvSpPr>
          <p:cNvPr id="358" name="Google Shape;358;p42"/>
          <p:cNvSpPr txBox="1"/>
          <p:nvPr/>
        </p:nvSpPr>
        <p:spPr>
          <a:xfrm>
            <a:off x="4253775" y="1935434"/>
            <a:ext cx="4814100" cy="2920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Consolas"/>
                <a:ea typeface="Consolas"/>
                <a:cs typeface="Consolas"/>
                <a:sym typeface="Consolas"/>
              </a:rPr>
              <a:t>$ readelf -h helloworld</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ELF Header:</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Magic:   7f 45 4c 46 01 01 01 00 00 00 00 00 00 00 00 00 </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Class:                             ELF32</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Data:                              2's complement, little endian</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Version:                           1 (current)</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OS/ABI:                            UNIX - System V</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ABI Version:                       0</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Type:                              </a:t>
            </a:r>
            <a:r>
              <a:rPr lang="en-GB" sz="900">
                <a:highlight>
                  <a:srgbClr val="FFFF00"/>
                </a:highlight>
                <a:latin typeface="Consolas"/>
                <a:ea typeface="Consolas"/>
                <a:cs typeface="Consolas"/>
                <a:sym typeface="Consolas"/>
              </a:rPr>
              <a:t>EXEC (Executable file)</a:t>
            </a:r>
            <a:endParaRPr sz="900">
              <a:highlight>
                <a:srgbClr val="FFFF00"/>
              </a:highlight>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Machine:                           ARM</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Version:                           0x1</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Entry point address:               0x10310</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Start of program headers:          52 (bytes into file)</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Start of section headers:          6884 (bytes into file)</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Flags:                             0x5000200, Version5 EABI, soft-float ABI</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this header:               52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program headers:           32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Number of program headers:         9</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Size of section headers:           40 (bytes)</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Number of section headers:         29</a:t>
            </a: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  Section header string table index: 28</a:t>
            </a:r>
            <a:endParaRPr sz="90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A5358973-59EF-C049-9730-68A1E98EE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body" idx="1"/>
          </p:nvPr>
        </p:nvSpPr>
        <p:spPr>
          <a:xfrm>
            <a:off x="311700" y="2283051"/>
            <a:ext cx="8520600" cy="380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solidFill>
                  <a:schemeClr val="tx1"/>
                </a:solidFill>
              </a:rPr>
              <a:t>The linker linked our relocatable object file with other object files to create an ELF executable file</a:t>
            </a:r>
            <a:endParaRPr dirty="0">
              <a:solidFill>
                <a:schemeClr val="tx1"/>
              </a:solidFill>
            </a:endParaRPr>
          </a:p>
          <a:p>
            <a:pPr marL="457200" lvl="0" indent="0" algn="l" rtl="0">
              <a:spcBef>
                <a:spcPts val="1000"/>
              </a:spcBef>
              <a:spcAft>
                <a:spcPts val="0"/>
              </a:spcAft>
              <a:buNone/>
            </a:pPr>
            <a:endParaRPr dirty="0"/>
          </a:p>
          <a:p>
            <a:pPr marL="0" lvl="0" indent="0" algn="l" rtl="0">
              <a:spcBef>
                <a:spcPts val="1000"/>
              </a:spcBef>
              <a:spcAft>
                <a:spcPts val="0"/>
              </a:spcAft>
              <a:buNone/>
            </a:pPr>
            <a:endParaRPr dirty="0"/>
          </a:p>
          <a:p>
            <a:pPr>
              <a:spcBef>
                <a:spcPts val="1600"/>
              </a:spcBef>
            </a:pPr>
            <a:r>
              <a:rPr lang="en-GB" dirty="0"/>
              <a:t>Because we built the executable for the ARM architecture we need to use the </a:t>
            </a:r>
            <a:r>
              <a:rPr lang="en-GB" dirty="0" err="1"/>
              <a:t>qemu</a:t>
            </a:r>
            <a:r>
              <a:rPr lang="en-GB" dirty="0"/>
              <a:t>-arm emulator to run it on our x86_64 system</a:t>
            </a:r>
            <a:endParaRPr dirty="0"/>
          </a:p>
        </p:txBody>
      </p:sp>
      <p:sp>
        <p:nvSpPr>
          <p:cNvPr id="364" name="Google Shape;364;p43"/>
          <p:cNvSpPr txBox="1">
            <a:spLocks noGrp="1"/>
          </p:cNvSpPr>
          <p:nvPr>
            <p:ph type="title"/>
          </p:nvPr>
        </p:nvSpPr>
        <p:spPr>
          <a:xfrm>
            <a:off x="226208" y="10199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Executable File Observations</a:t>
            </a:r>
            <a:endParaRPr sz="3600" dirty="0"/>
          </a:p>
        </p:txBody>
      </p:sp>
      <p:sp>
        <p:nvSpPr>
          <p:cNvPr id="365" name="Google Shape;365;p43"/>
          <p:cNvSpPr/>
          <p:nvPr/>
        </p:nvSpPr>
        <p:spPr>
          <a:xfrm>
            <a:off x="0" y="1536832"/>
            <a:ext cx="2726700" cy="669000"/>
          </a:xfrm>
          <a:prstGeom prst="homePlat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FFFFFF"/>
                </a:solidFill>
                <a:latin typeface="Roboto"/>
                <a:ea typeface="Roboto"/>
                <a:cs typeface="Roboto"/>
                <a:sym typeface="Roboto"/>
              </a:rPr>
              <a:t>Preprocessing</a:t>
            </a:r>
            <a:endParaRPr sz="1800">
              <a:solidFill>
                <a:srgbClr val="FFFFFF"/>
              </a:solidFill>
              <a:latin typeface="Roboto"/>
              <a:ea typeface="Roboto"/>
              <a:cs typeface="Roboto"/>
              <a:sym typeface="Roboto"/>
            </a:endParaRPr>
          </a:p>
        </p:txBody>
      </p:sp>
      <p:sp>
        <p:nvSpPr>
          <p:cNvPr id="366" name="Google Shape;366;p43"/>
          <p:cNvSpPr/>
          <p:nvPr/>
        </p:nvSpPr>
        <p:spPr>
          <a:xfrm>
            <a:off x="2263425" y="1536618"/>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Compilation</a:t>
            </a:r>
            <a:endParaRPr sz="1800">
              <a:solidFill>
                <a:srgbClr val="FFFFFF"/>
              </a:solidFill>
              <a:latin typeface="Roboto"/>
              <a:ea typeface="Roboto"/>
              <a:cs typeface="Roboto"/>
              <a:sym typeface="Roboto"/>
            </a:endParaRPr>
          </a:p>
        </p:txBody>
      </p:sp>
      <p:sp>
        <p:nvSpPr>
          <p:cNvPr id="367" name="Google Shape;367;p43"/>
          <p:cNvSpPr/>
          <p:nvPr/>
        </p:nvSpPr>
        <p:spPr>
          <a:xfrm>
            <a:off x="4329974" y="1536618"/>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Assembly</a:t>
            </a:r>
            <a:endParaRPr sz="1800">
              <a:solidFill>
                <a:srgbClr val="FFFFFF"/>
              </a:solidFill>
              <a:latin typeface="Roboto"/>
              <a:ea typeface="Roboto"/>
              <a:cs typeface="Roboto"/>
              <a:sym typeface="Roboto"/>
            </a:endParaRPr>
          </a:p>
        </p:txBody>
      </p:sp>
      <p:sp>
        <p:nvSpPr>
          <p:cNvPr id="368" name="Google Shape;368;p43"/>
          <p:cNvSpPr/>
          <p:nvPr/>
        </p:nvSpPr>
        <p:spPr>
          <a:xfrm>
            <a:off x="6396739" y="1536618"/>
            <a:ext cx="2541300" cy="669000"/>
          </a:xfrm>
          <a:prstGeom prst="chevron">
            <a:avLst>
              <a:gd name="adj" fmla="val 50000"/>
            </a:avLst>
          </a:prstGeom>
          <a:solidFill>
            <a:srgbClr val="BE2F2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Linking</a:t>
            </a:r>
            <a:endParaRPr sz="1800">
              <a:solidFill>
                <a:srgbClr val="FFFFFF"/>
              </a:solidFill>
              <a:latin typeface="Roboto"/>
              <a:ea typeface="Roboto"/>
              <a:cs typeface="Roboto"/>
              <a:sym typeface="Roboto"/>
            </a:endParaRPr>
          </a:p>
        </p:txBody>
      </p:sp>
      <p:sp>
        <p:nvSpPr>
          <p:cNvPr id="369" name="Google Shape;369;p43"/>
          <p:cNvSpPr txBox="1"/>
          <p:nvPr/>
        </p:nvSpPr>
        <p:spPr>
          <a:xfrm>
            <a:off x="235244" y="3025004"/>
            <a:ext cx="8520600" cy="1014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rgbClr val="FFFFFF"/>
                </a:solidFill>
                <a:latin typeface="Consolas"/>
                <a:ea typeface="Consolas"/>
                <a:cs typeface="Consolas"/>
                <a:sym typeface="Consolas"/>
              </a:rPr>
              <a:t>$ file </a:t>
            </a:r>
            <a:r>
              <a:rPr lang="en-GB" dirty="0" err="1">
                <a:solidFill>
                  <a:srgbClr val="FFFFFF"/>
                </a:solidFill>
                <a:latin typeface="Consolas"/>
                <a:ea typeface="Consolas"/>
                <a:cs typeface="Consolas"/>
                <a:sym typeface="Consolas"/>
              </a:rPr>
              <a:t>helloworld</a:t>
            </a:r>
            <a:endParaRPr dirty="0">
              <a:solidFill>
                <a:srgbClr val="FFFFFF"/>
              </a:solidFill>
              <a:latin typeface="Consolas"/>
              <a:ea typeface="Consolas"/>
              <a:cs typeface="Consolas"/>
              <a:sym typeface="Consolas"/>
            </a:endParaRPr>
          </a:p>
          <a:p>
            <a:pPr marL="0" lvl="0" indent="0" algn="l" rtl="0">
              <a:spcBef>
                <a:spcPts val="0"/>
              </a:spcBef>
              <a:spcAft>
                <a:spcPts val="0"/>
              </a:spcAft>
              <a:buNone/>
            </a:pPr>
            <a:r>
              <a:rPr lang="en-GB" dirty="0" err="1">
                <a:solidFill>
                  <a:srgbClr val="FFFFFF"/>
                </a:solidFill>
                <a:latin typeface="Consolas"/>
                <a:ea typeface="Consolas"/>
                <a:cs typeface="Consolas"/>
                <a:sym typeface="Consolas"/>
              </a:rPr>
              <a:t>helloworld</a:t>
            </a:r>
            <a:r>
              <a:rPr lang="en-GB" dirty="0">
                <a:solidFill>
                  <a:srgbClr val="FFFFFF"/>
                </a:solidFill>
                <a:latin typeface="Consolas"/>
                <a:ea typeface="Consolas"/>
                <a:cs typeface="Consolas"/>
                <a:sym typeface="Consolas"/>
              </a:rPr>
              <a:t>: ELF 32-bit LSB executable, ARM, EABI5 version 1 (SYSV), dynamically linked, interpreter /lib/</a:t>
            </a:r>
            <a:r>
              <a:rPr lang="en-GB" dirty="0" err="1">
                <a:solidFill>
                  <a:srgbClr val="FFFFFF"/>
                </a:solidFill>
                <a:latin typeface="Consolas"/>
                <a:ea typeface="Consolas"/>
                <a:cs typeface="Consolas"/>
                <a:sym typeface="Consolas"/>
              </a:rPr>
              <a:t>ld</a:t>
            </a:r>
            <a:r>
              <a:rPr lang="en-GB" dirty="0">
                <a:solidFill>
                  <a:srgbClr val="FFFFFF"/>
                </a:solidFill>
                <a:latin typeface="Consolas"/>
                <a:ea typeface="Consolas"/>
                <a:cs typeface="Consolas"/>
                <a:sym typeface="Consolas"/>
              </a:rPr>
              <a:t>-, for GNU/Linux 3.2.0, </a:t>
            </a:r>
            <a:r>
              <a:rPr lang="en-GB" dirty="0" err="1">
                <a:solidFill>
                  <a:srgbClr val="FFFFFF"/>
                </a:solidFill>
                <a:latin typeface="Consolas"/>
                <a:ea typeface="Consolas"/>
                <a:cs typeface="Consolas"/>
                <a:sym typeface="Consolas"/>
              </a:rPr>
              <a:t>BuildID</a:t>
            </a:r>
            <a:r>
              <a:rPr lang="en-GB" dirty="0">
                <a:solidFill>
                  <a:srgbClr val="FFFFFF"/>
                </a:solidFill>
                <a:latin typeface="Consolas"/>
                <a:ea typeface="Consolas"/>
                <a:cs typeface="Consolas"/>
                <a:sym typeface="Consolas"/>
              </a:rPr>
              <a:t>[sha1]=0c4102eecea9b56c0a57e3c4cdb2d6c2667bc8a4, not stripped</a:t>
            </a:r>
            <a:endParaRPr dirty="0">
              <a:solidFill>
                <a:srgbClr val="FFFFFF"/>
              </a:solidFill>
              <a:latin typeface="Consolas"/>
              <a:ea typeface="Consolas"/>
              <a:cs typeface="Consolas"/>
              <a:sym typeface="Consolas"/>
            </a:endParaRPr>
          </a:p>
          <a:p>
            <a:pPr marL="0" lvl="0" indent="0" algn="l" rtl="0">
              <a:spcBef>
                <a:spcPts val="0"/>
              </a:spcBef>
              <a:spcAft>
                <a:spcPts val="0"/>
              </a:spcAft>
              <a:buNone/>
            </a:pPr>
            <a:endParaRPr lang="en-US" dirty="0">
              <a:latin typeface="Consolas"/>
              <a:ea typeface="Consolas"/>
              <a:cs typeface="Consolas"/>
              <a:sym typeface="Consolas"/>
            </a:endParaRPr>
          </a:p>
          <a:p>
            <a:pPr marL="0" lvl="0" indent="0" algn="l" rtl="0">
              <a:spcBef>
                <a:spcPts val="0"/>
              </a:spcBef>
              <a:spcAft>
                <a:spcPts val="0"/>
              </a:spcAft>
              <a:buNone/>
            </a:pPr>
            <a:endParaRPr lang="en-US" dirty="0">
              <a:latin typeface="Consolas"/>
              <a:ea typeface="Consolas"/>
              <a:cs typeface="Consolas"/>
              <a:sym typeface="Consolas"/>
            </a:endParaRPr>
          </a:p>
          <a:p>
            <a:pPr marL="0" lvl="0" indent="0" algn="l" rtl="0">
              <a:spcBef>
                <a:spcPts val="0"/>
              </a:spcBef>
              <a:spcAft>
                <a:spcPts val="0"/>
              </a:spcAft>
              <a:buNone/>
            </a:pPr>
            <a:endParaRPr lang="en-US" dirty="0">
              <a:latin typeface="Consolas"/>
              <a:ea typeface="Consolas"/>
              <a:cs typeface="Consolas"/>
              <a:sym typeface="Consolas"/>
            </a:endParaRPr>
          </a:p>
          <a:p>
            <a:pPr marL="0" lvl="0" indent="0" algn="l" rtl="0">
              <a:spcBef>
                <a:spcPts val="0"/>
              </a:spcBef>
              <a:spcAft>
                <a:spcPts val="0"/>
              </a:spcAft>
              <a:buNone/>
            </a:pPr>
            <a:endParaRPr dirty="0">
              <a:latin typeface="Consolas"/>
              <a:ea typeface="Consolas"/>
              <a:cs typeface="Consolas"/>
              <a:sym typeface="Consolas"/>
            </a:endParaRPr>
          </a:p>
        </p:txBody>
      </p:sp>
      <p:sp>
        <p:nvSpPr>
          <p:cNvPr id="370" name="Google Shape;370;p43"/>
          <p:cNvSpPr txBox="1"/>
          <p:nvPr/>
        </p:nvSpPr>
        <p:spPr>
          <a:xfrm>
            <a:off x="311700" y="4988055"/>
            <a:ext cx="8520600" cy="803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nsolas"/>
                <a:ea typeface="Consolas"/>
                <a:cs typeface="Consolas"/>
                <a:sym typeface="Consolas"/>
              </a:rPr>
              <a:t>$ qemu-arm -L /usr/arm-linux-gnueabi helloworld</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GB">
                <a:solidFill>
                  <a:srgbClr val="FFFFFF"/>
                </a:solidFill>
                <a:latin typeface="Consolas"/>
                <a:ea typeface="Consolas"/>
                <a:cs typeface="Consolas"/>
                <a:sym typeface="Consolas"/>
              </a:rPr>
              <a:t>hello, world</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GB">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C37DA7B9-07C3-3D40-B832-E693DBD1FB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a:t>Reverse Engineering Demonstration</a:t>
            </a:r>
            <a:endParaRPr/>
          </a:p>
        </p:txBody>
      </p:sp>
      <p:sp>
        <p:nvSpPr>
          <p:cNvPr id="376" name="Google Shape;376;p44"/>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 Reverse Process</a:t>
            </a:r>
            <a:endParaRPr/>
          </a:p>
        </p:txBody>
      </p:sp>
      <p:sp>
        <p:nvSpPr>
          <p:cNvPr id="2" name="Slide Number Placeholder 1">
            <a:extLst>
              <a:ext uri="{FF2B5EF4-FFF2-40B4-BE49-F238E27FC236}">
                <a16:creationId xmlns:a16="http://schemas.microsoft.com/office/drawing/2014/main" id="{48322D8F-F914-4E47-977D-2A6210CF9C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Where to Begin</a:t>
            </a:r>
            <a:endParaRPr sz="4000" dirty="0"/>
          </a:p>
        </p:txBody>
      </p:sp>
      <p:sp>
        <p:nvSpPr>
          <p:cNvPr id="383" name="Google Shape;383;p45"/>
          <p:cNvSpPr txBox="1">
            <a:spLocks noGrp="1"/>
          </p:cNvSpPr>
          <p:nvPr>
            <p:ph type="body" idx="1"/>
          </p:nvPr>
        </p:nvSpPr>
        <p:spPr>
          <a:xfrm>
            <a:off x="226208" y="1151400"/>
            <a:ext cx="8520600"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We may only have a piece of executable software to begin our reverse engineering efforts</a:t>
            </a:r>
            <a:endParaRPr sz="20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This is likely to be the case for a malware sample</a:t>
            </a:r>
            <a:endParaRPr sz="18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If we are reverse engineering an IoT device, we may have a fully running system with associated configuration files</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For this demonstration, we focus reversing the </a:t>
            </a:r>
            <a:r>
              <a:rPr lang="en-GB" sz="2000" dirty="0" err="1">
                <a:solidFill>
                  <a:schemeClr val="tx1"/>
                </a:solidFill>
              </a:rPr>
              <a:t>helloworld</a:t>
            </a:r>
            <a:r>
              <a:rPr lang="en-GB" sz="2000" dirty="0">
                <a:solidFill>
                  <a:schemeClr val="tx1"/>
                </a:solidFill>
              </a:rPr>
              <a:t> executable we just built to see how close we can get to the original source code</a:t>
            </a:r>
            <a:endParaRPr sz="20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Often we aren’t able to validate our results because we don’t actually have the source code</a:t>
            </a:r>
            <a:endParaRPr sz="18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We can probably gain some confidence in our conclusions with empirical evidence</a:t>
            </a:r>
            <a:endParaRPr sz="18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Reversing is a very broad domain and here we focus specifically on the software code</a:t>
            </a:r>
            <a:endParaRPr sz="2000" dirty="0">
              <a:solidFill>
                <a:schemeClr val="tx1"/>
              </a:solidFill>
            </a:endParaRPr>
          </a:p>
          <a:p>
            <a:pPr indent="-317500">
              <a:lnSpc>
                <a:spcPct val="100000"/>
              </a:lnSpc>
              <a:spcBef>
                <a:spcPts val="1000"/>
              </a:spcBef>
              <a:spcAft>
                <a:spcPts val="1000"/>
              </a:spcAft>
              <a:buSzPts val="1400"/>
              <a:buChar char="○"/>
            </a:pPr>
            <a:r>
              <a:rPr lang="en-GB" sz="2000" dirty="0">
                <a:solidFill>
                  <a:schemeClr val="tx1"/>
                </a:solidFill>
              </a:rPr>
              <a:t>For example, we may also reverse engineer protocols or system configurations</a:t>
            </a:r>
            <a:endParaRPr sz="2000" dirty="0">
              <a:solidFill>
                <a:schemeClr val="tx1"/>
              </a:solidFill>
            </a:endParaRPr>
          </a:p>
        </p:txBody>
      </p:sp>
      <p:sp>
        <p:nvSpPr>
          <p:cNvPr id="2" name="Slide Number Placeholder 1">
            <a:extLst>
              <a:ext uri="{FF2B5EF4-FFF2-40B4-BE49-F238E27FC236}">
                <a16:creationId xmlns:a16="http://schemas.microsoft.com/office/drawing/2014/main" id="{ACB3CAFE-B923-8D44-B82A-FC2ACC60E8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347765" y="6243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Disassembly</a:t>
            </a:r>
            <a:endParaRPr sz="4000" dirty="0"/>
          </a:p>
        </p:txBody>
      </p:sp>
      <p:sp>
        <p:nvSpPr>
          <p:cNvPr id="390" name="Google Shape;390;p46"/>
          <p:cNvSpPr/>
          <p:nvPr/>
        </p:nvSpPr>
        <p:spPr>
          <a:xfrm flipH="1">
            <a:off x="4133314" y="927218"/>
            <a:ext cx="2541300" cy="846958"/>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Disassembly</a:t>
            </a:r>
            <a:endParaRPr sz="1800" dirty="0">
              <a:solidFill>
                <a:srgbClr val="FFFFFF"/>
              </a:solidFill>
              <a:latin typeface="Roboto"/>
              <a:ea typeface="Roboto"/>
              <a:cs typeface="Roboto"/>
              <a:sym typeface="Roboto"/>
            </a:endParaRPr>
          </a:p>
        </p:txBody>
      </p:sp>
      <p:sp>
        <p:nvSpPr>
          <p:cNvPr id="391" name="Google Shape;391;p46"/>
          <p:cNvSpPr/>
          <p:nvPr/>
        </p:nvSpPr>
        <p:spPr>
          <a:xfrm flipH="1">
            <a:off x="2066765" y="927218"/>
            <a:ext cx="2541300" cy="846958"/>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Decompilation</a:t>
            </a:r>
            <a:endParaRPr sz="1800" dirty="0">
              <a:solidFill>
                <a:srgbClr val="FFFFFF"/>
              </a:solidFill>
              <a:latin typeface="Roboto"/>
              <a:ea typeface="Roboto"/>
              <a:cs typeface="Roboto"/>
              <a:sym typeface="Roboto"/>
            </a:endParaRPr>
          </a:p>
        </p:txBody>
      </p:sp>
      <p:pic>
        <p:nvPicPr>
          <p:cNvPr id="392" name="Google Shape;392;p46"/>
          <p:cNvPicPr preferRelativeResize="0"/>
          <p:nvPr/>
        </p:nvPicPr>
        <p:blipFill>
          <a:blip r:embed="rId3">
            <a:alphaModFix/>
          </a:blip>
          <a:stretch>
            <a:fillRect/>
          </a:stretch>
        </p:blipFill>
        <p:spPr>
          <a:xfrm>
            <a:off x="2393400" y="1804241"/>
            <a:ext cx="6627758" cy="5081492"/>
          </a:xfrm>
          <a:prstGeom prst="rect">
            <a:avLst/>
          </a:prstGeom>
          <a:noFill/>
          <a:ln>
            <a:noFill/>
          </a:ln>
        </p:spPr>
      </p:pic>
      <p:sp>
        <p:nvSpPr>
          <p:cNvPr id="393" name="Google Shape;393;p46"/>
          <p:cNvSpPr txBox="1"/>
          <p:nvPr/>
        </p:nvSpPr>
        <p:spPr>
          <a:xfrm>
            <a:off x="-722539" y="5495118"/>
            <a:ext cx="4071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Disassembly</a:t>
            </a:r>
            <a:endParaRPr dirty="0"/>
          </a:p>
          <a:p>
            <a:pPr marL="0" lvl="0" indent="0" algn="ctr" rtl="0">
              <a:spcBef>
                <a:spcPts val="0"/>
              </a:spcBef>
              <a:spcAft>
                <a:spcPts val="0"/>
              </a:spcAft>
              <a:buNone/>
            </a:pPr>
            <a:r>
              <a:rPr lang="en-GB" dirty="0"/>
              <a:t>(</a:t>
            </a:r>
            <a:r>
              <a:rPr lang="en-GB" dirty="0" err="1"/>
              <a:t>helloworld</a:t>
            </a:r>
            <a:r>
              <a:rPr lang="en-GB" dirty="0"/>
              <a:t>)</a:t>
            </a:r>
            <a:endParaRPr sz="1000" i="1" dirty="0"/>
          </a:p>
        </p:txBody>
      </p:sp>
      <p:sp>
        <p:nvSpPr>
          <p:cNvPr id="394" name="Google Shape;394;p46"/>
          <p:cNvSpPr txBox="1"/>
          <p:nvPr/>
        </p:nvSpPr>
        <p:spPr>
          <a:xfrm>
            <a:off x="0" y="2052699"/>
            <a:ext cx="2393400" cy="3031125"/>
          </a:xfrm>
          <a:prstGeom prst="rect">
            <a:avLst/>
          </a:prstGeom>
          <a:solidFill>
            <a:srgbClr val="0B539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800" b="1" dirty="0">
                <a:solidFill>
                  <a:srgbClr val="FFFFFF"/>
                </a:solidFill>
              </a:rPr>
              <a:t>We load our </a:t>
            </a:r>
            <a:r>
              <a:rPr lang="en-GB" sz="1800" b="1" dirty="0" err="1">
                <a:solidFill>
                  <a:srgbClr val="FFFFFF"/>
                </a:solidFill>
                <a:latin typeface="Consolas"/>
                <a:ea typeface="Consolas"/>
                <a:cs typeface="Consolas"/>
                <a:sym typeface="Consolas"/>
              </a:rPr>
              <a:t>helloworld</a:t>
            </a:r>
            <a:r>
              <a:rPr lang="en-GB" sz="1800" b="1" dirty="0">
                <a:solidFill>
                  <a:srgbClr val="FFFFFF"/>
                </a:solidFill>
              </a:rPr>
              <a:t> ELF executable into Ghidra and get this result in the Listing view</a:t>
            </a:r>
            <a:endParaRPr sz="1800" b="1" dirty="0">
              <a:solidFill>
                <a:srgbClr val="FFFFFF"/>
              </a:solidFill>
            </a:endParaRPr>
          </a:p>
          <a:p>
            <a:pPr marL="0" marR="0" lvl="0" indent="0" algn="ctr" rtl="0">
              <a:lnSpc>
                <a:spcPct val="100000"/>
              </a:lnSpc>
              <a:spcBef>
                <a:spcPts val="0"/>
              </a:spcBef>
              <a:spcAft>
                <a:spcPts val="0"/>
              </a:spcAft>
              <a:buNone/>
            </a:pPr>
            <a:endParaRPr sz="1800" b="1" dirty="0">
              <a:solidFill>
                <a:srgbClr val="FFFFFF"/>
              </a:solidFill>
            </a:endParaRPr>
          </a:p>
          <a:p>
            <a:pPr marL="0" marR="0" lvl="0" indent="0" algn="ctr" rtl="0">
              <a:lnSpc>
                <a:spcPct val="100000"/>
              </a:lnSpc>
              <a:spcBef>
                <a:spcPts val="0"/>
              </a:spcBef>
              <a:spcAft>
                <a:spcPts val="0"/>
              </a:spcAft>
              <a:buNone/>
            </a:pPr>
            <a:r>
              <a:rPr lang="en-GB" sz="1800" b="1" dirty="0">
                <a:solidFill>
                  <a:srgbClr val="FFFFFF"/>
                </a:solidFill>
              </a:rPr>
              <a:t>Shown here is the </a:t>
            </a:r>
            <a:r>
              <a:rPr lang="en-GB" sz="1800" b="1" dirty="0">
                <a:solidFill>
                  <a:srgbClr val="FFFFFF"/>
                </a:solidFill>
                <a:latin typeface="Consolas"/>
                <a:ea typeface="Consolas"/>
                <a:cs typeface="Consolas"/>
                <a:sym typeface="Consolas"/>
              </a:rPr>
              <a:t>main()</a:t>
            </a:r>
            <a:r>
              <a:rPr lang="en-GB" sz="1800" b="1" dirty="0">
                <a:solidFill>
                  <a:srgbClr val="FFFFFF"/>
                </a:solidFill>
              </a:rPr>
              <a:t> function</a:t>
            </a:r>
            <a:endParaRPr sz="1800" b="1" dirty="0">
              <a:solidFill>
                <a:srgbClr val="FFFFFF"/>
              </a:solidFill>
            </a:endParaRPr>
          </a:p>
        </p:txBody>
      </p:sp>
      <p:sp>
        <p:nvSpPr>
          <p:cNvPr id="2" name="Slide Number Placeholder 1">
            <a:extLst>
              <a:ext uri="{FF2B5EF4-FFF2-40B4-BE49-F238E27FC236}">
                <a16:creationId xmlns:a16="http://schemas.microsoft.com/office/drawing/2014/main" id="{06590995-B507-8343-A4AD-FD8502916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15652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What is Software Reverse Engineering?</a:t>
            </a:r>
            <a:endParaRPr sz="3600" dirty="0"/>
          </a:p>
        </p:txBody>
      </p:sp>
      <p:sp>
        <p:nvSpPr>
          <p:cNvPr id="120" name="Google Shape;120;p20"/>
          <p:cNvSpPr txBox="1">
            <a:spLocks noGrp="1"/>
          </p:cNvSpPr>
          <p:nvPr>
            <p:ph type="body" idx="1"/>
          </p:nvPr>
        </p:nvSpPr>
        <p:spPr>
          <a:xfrm>
            <a:off x="226208" y="1151400"/>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t>In 1990 Elliot </a:t>
            </a:r>
            <a:r>
              <a:rPr lang="en-GB" sz="2000" dirty="0" err="1"/>
              <a:t>Chikofsky</a:t>
            </a:r>
            <a:r>
              <a:rPr lang="en-GB" sz="2000" dirty="0"/>
              <a:t> and </a:t>
            </a:r>
            <a:r>
              <a:rPr lang="en-GB" sz="2000" dirty="0" err="1"/>
              <a:t>Dr.</a:t>
            </a:r>
            <a:r>
              <a:rPr lang="en-GB" sz="2000" dirty="0"/>
              <a:t> James Cross defined reverse engineering in the context of software as follows [1]: </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endParaRPr sz="2000" dirty="0"/>
          </a:p>
          <a:p>
            <a:pPr marL="457200" lvl="0" indent="-342900" algn="l" rtl="0">
              <a:spcBef>
                <a:spcPts val="1600"/>
              </a:spcBef>
              <a:spcAft>
                <a:spcPts val="0"/>
              </a:spcAft>
              <a:buSzPts val="1800"/>
              <a:buChar char="●"/>
            </a:pPr>
            <a:r>
              <a:rPr lang="en-GB" sz="2000" dirty="0"/>
              <a:t>In a security context, reverse engineering is often performed to</a:t>
            </a:r>
            <a:endParaRPr sz="2000" dirty="0"/>
          </a:p>
          <a:p>
            <a:pPr marL="914400" lvl="1" indent="-317500" algn="l" rtl="0">
              <a:spcBef>
                <a:spcPts val="0"/>
              </a:spcBef>
              <a:spcAft>
                <a:spcPts val="0"/>
              </a:spcAft>
              <a:buSzPts val="1400"/>
              <a:buChar char="○"/>
            </a:pPr>
            <a:r>
              <a:rPr lang="en-GB" sz="1800" dirty="0"/>
              <a:t>identify or characterize vulnerabilities and/or</a:t>
            </a:r>
            <a:endParaRPr sz="1800" dirty="0"/>
          </a:p>
          <a:p>
            <a:pPr marL="914400" lvl="1" indent="-317500" algn="l" rtl="0">
              <a:spcBef>
                <a:spcPts val="0"/>
              </a:spcBef>
              <a:spcAft>
                <a:spcPts val="0"/>
              </a:spcAft>
              <a:buSzPts val="1400"/>
              <a:buChar char="○"/>
            </a:pPr>
            <a:r>
              <a:rPr lang="en-GB" sz="1800" dirty="0"/>
              <a:t>develop exploits for those vulnerabilities</a:t>
            </a:r>
            <a:endParaRPr sz="1800" dirty="0"/>
          </a:p>
          <a:p>
            <a:pPr marL="457200" lvl="0" indent="-342900" algn="l" rtl="0">
              <a:spcBef>
                <a:spcPts val="1000"/>
              </a:spcBef>
              <a:spcAft>
                <a:spcPts val="0"/>
              </a:spcAft>
              <a:buSzPts val="1800"/>
              <a:buChar char="●"/>
            </a:pPr>
            <a:r>
              <a:rPr lang="en-GB" sz="2000" dirty="0"/>
              <a:t>As with almost anything in the security domain intentions can either be malicious or non-malicious</a:t>
            </a:r>
            <a:endParaRPr sz="2000" dirty="0"/>
          </a:p>
          <a:p>
            <a:pPr marL="457200" lvl="0" indent="-342900" algn="l" rtl="0">
              <a:spcBef>
                <a:spcPts val="1000"/>
              </a:spcBef>
              <a:spcAft>
                <a:spcPts val="0"/>
              </a:spcAft>
              <a:buSzPts val="1800"/>
              <a:buChar char="●"/>
            </a:pPr>
            <a:r>
              <a:rPr lang="en-GB" sz="2000" dirty="0"/>
              <a:t>Here we examine the whys and </a:t>
            </a:r>
            <a:r>
              <a:rPr lang="en-GB" sz="2000" dirty="0" err="1"/>
              <a:t>hows</a:t>
            </a:r>
            <a:r>
              <a:rPr lang="en-GB" sz="2000" dirty="0"/>
              <a:t> of software reverse engineering...</a:t>
            </a:r>
            <a:endParaRPr sz="2000" dirty="0"/>
          </a:p>
        </p:txBody>
      </p:sp>
      <p:sp>
        <p:nvSpPr>
          <p:cNvPr id="121" name="Google Shape;121;p20"/>
          <p:cNvSpPr txBox="1"/>
          <p:nvPr/>
        </p:nvSpPr>
        <p:spPr>
          <a:xfrm>
            <a:off x="717008" y="2157900"/>
            <a:ext cx="8029800" cy="12711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dk2"/>
                </a:solidFill>
              </a:rPr>
              <a:t>Reverse engineering is the process of </a:t>
            </a:r>
            <a:r>
              <a:rPr lang="en-GB" sz="1800" dirty="0" err="1">
                <a:solidFill>
                  <a:schemeClr val="dk2"/>
                </a:solidFill>
              </a:rPr>
              <a:t>analyzing</a:t>
            </a:r>
            <a:r>
              <a:rPr lang="en-GB" sz="1800" dirty="0">
                <a:solidFill>
                  <a:schemeClr val="dk2"/>
                </a:solidFill>
              </a:rPr>
              <a:t> a subject system to</a:t>
            </a:r>
            <a:endParaRPr sz="1800" dirty="0">
              <a:solidFill>
                <a:schemeClr val="dk2"/>
              </a:solidFill>
            </a:endParaRPr>
          </a:p>
          <a:p>
            <a:pPr marL="457200" lvl="0" indent="-342900" algn="l" rtl="0">
              <a:spcBef>
                <a:spcPts val="0"/>
              </a:spcBef>
              <a:spcAft>
                <a:spcPts val="0"/>
              </a:spcAft>
              <a:buClr>
                <a:schemeClr val="dk2"/>
              </a:buClr>
              <a:buSzPts val="1800"/>
              <a:buChar char="●"/>
            </a:pPr>
            <a:r>
              <a:rPr lang="en-GB" sz="1800" dirty="0">
                <a:solidFill>
                  <a:schemeClr val="dk2"/>
                </a:solidFill>
              </a:rPr>
              <a:t>identify the system’s components and their interrelationships and</a:t>
            </a:r>
            <a:endParaRPr sz="1800" dirty="0">
              <a:solidFill>
                <a:schemeClr val="dk2"/>
              </a:solidFill>
            </a:endParaRPr>
          </a:p>
          <a:p>
            <a:pPr marL="457200" lvl="0" indent="-342900" algn="l" rtl="0">
              <a:spcBef>
                <a:spcPts val="0"/>
              </a:spcBef>
              <a:spcAft>
                <a:spcPts val="0"/>
              </a:spcAft>
              <a:buClr>
                <a:schemeClr val="dk2"/>
              </a:buClr>
              <a:buSzPts val="1800"/>
              <a:buChar char="●"/>
            </a:pPr>
            <a:r>
              <a:rPr lang="en-GB" sz="1800" dirty="0">
                <a:solidFill>
                  <a:schemeClr val="dk2"/>
                </a:solidFill>
              </a:rPr>
              <a:t>create representations of the system in another form or at a higher level of abstraction.</a:t>
            </a:r>
            <a:endParaRPr dirty="0"/>
          </a:p>
        </p:txBody>
      </p:sp>
      <p:sp>
        <p:nvSpPr>
          <p:cNvPr id="2" name="Slide Number Placeholder 1">
            <a:extLst>
              <a:ext uri="{FF2B5EF4-FFF2-40B4-BE49-F238E27FC236}">
                <a16:creationId xmlns:a16="http://schemas.microsoft.com/office/drawing/2014/main" id="{F10555D6-76A0-1E43-851F-7BB1D7AD55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7"/>
          <p:cNvSpPr txBox="1">
            <a:spLocks noGrp="1"/>
          </p:cNvSpPr>
          <p:nvPr>
            <p:ph type="title"/>
          </p:nvPr>
        </p:nvSpPr>
        <p:spPr>
          <a:xfrm>
            <a:off x="67914" y="10525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Disassembly</a:t>
            </a:r>
            <a:endParaRPr sz="3600" dirty="0"/>
          </a:p>
        </p:txBody>
      </p:sp>
      <p:pic>
        <p:nvPicPr>
          <p:cNvPr id="401" name="Google Shape;401;p47"/>
          <p:cNvPicPr preferRelativeResize="0"/>
          <p:nvPr/>
        </p:nvPicPr>
        <p:blipFill>
          <a:blip r:embed="rId3">
            <a:alphaModFix/>
          </a:blip>
          <a:stretch>
            <a:fillRect/>
          </a:stretch>
        </p:blipFill>
        <p:spPr>
          <a:xfrm>
            <a:off x="1904651" y="1944914"/>
            <a:ext cx="7116507" cy="4139051"/>
          </a:xfrm>
          <a:prstGeom prst="rect">
            <a:avLst/>
          </a:prstGeom>
          <a:noFill/>
          <a:ln>
            <a:noFill/>
          </a:ln>
        </p:spPr>
      </p:pic>
      <p:sp>
        <p:nvSpPr>
          <p:cNvPr id="402" name="Google Shape;402;p47"/>
          <p:cNvSpPr/>
          <p:nvPr/>
        </p:nvSpPr>
        <p:spPr>
          <a:xfrm flipH="1">
            <a:off x="4133314" y="1014304"/>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Disassembly</a:t>
            </a:r>
            <a:endParaRPr sz="1800">
              <a:solidFill>
                <a:srgbClr val="FFFFFF"/>
              </a:solidFill>
              <a:latin typeface="Roboto"/>
              <a:ea typeface="Roboto"/>
              <a:cs typeface="Roboto"/>
              <a:sym typeface="Roboto"/>
            </a:endParaRPr>
          </a:p>
        </p:txBody>
      </p:sp>
      <p:sp>
        <p:nvSpPr>
          <p:cNvPr id="403" name="Google Shape;403;p47"/>
          <p:cNvSpPr/>
          <p:nvPr/>
        </p:nvSpPr>
        <p:spPr>
          <a:xfrm flipH="1">
            <a:off x="2066765" y="1014304"/>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Decompilation</a:t>
            </a:r>
            <a:endParaRPr sz="1800" dirty="0">
              <a:solidFill>
                <a:srgbClr val="FFFFFF"/>
              </a:solidFill>
              <a:latin typeface="Roboto"/>
              <a:ea typeface="Roboto"/>
              <a:cs typeface="Roboto"/>
              <a:sym typeface="Roboto"/>
            </a:endParaRPr>
          </a:p>
        </p:txBody>
      </p:sp>
      <p:sp>
        <p:nvSpPr>
          <p:cNvPr id="404" name="Google Shape;404;p47"/>
          <p:cNvSpPr txBox="1"/>
          <p:nvPr/>
        </p:nvSpPr>
        <p:spPr>
          <a:xfrm>
            <a:off x="3918064" y="3615286"/>
            <a:ext cx="653936" cy="2228409"/>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405" name="Google Shape;405;p47"/>
          <p:cNvSpPr/>
          <p:nvPr/>
        </p:nvSpPr>
        <p:spPr>
          <a:xfrm>
            <a:off x="1896714" y="3088237"/>
            <a:ext cx="2106775" cy="493650"/>
          </a:xfrm>
          <a:custGeom>
            <a:avLst/>
            <a:gdLst/>
            <a:ahLst/>
            <a:cxnLst/>
            <a:rect l="l" t="t" r="r" b="b"/>
            <a:pathLst>
              <a:path w="84271" h="19746" extrusionOk="0">
                <a:moveTo>
                  <a:pt x="0" y="0"/>
                </a:moveTo>
                <a:cubicBezTo>
                  <a:pt x="6876" y="764"/>
                  <a:pt x="27209" y="1293"/>
                  <a:pt x="41254" y="4584"/>
                </a:cubicBezTo>
                <a:cubicBezTo>
                  <a:pt x="55299" y="7875"/>
                  <a:pt x="77102" y="17219"/>
                  <a:pt x="84271" y="19746"/>
                </a:cubicBezTo>
              </a:path>
            </a:pathLst>
          </a:custGeom>
          <a:noFill/>
          <a:ln w="28575" cap="flat" cmpd="sng">
            <a:solidFill>
              <a:schemeClr val="dk1"/>
            </a:solidFill>
            <a:prstDash val="solid"/>
            <a:round/>
            <a:headEnd type="none" w="med" len="med"/>
            <a:tailEnd type="triangle" w="med" len="med"/>
          </a:ln>
        </p:spPr>
      </p:sp>
      <p:sp>
        <p:nvSpPr>
          <p:cNvPr id="406" name="Google Shape;406;p47"/>
          <p:cNvSpPr txBox="1"/>
          <p:nvPr/>
        </p:nvSpPr>
        <p:spPr>
          <a:xfrm>
            <a:off x="67914" y="2632612"/>
            <a:ext cx="2013500" cy="1837788"/>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ARM Machine Code Instructions and Data</a:t>
            </a:r>
            <a:endParaRPr sz="1600" dirty="0"/>
          </a:p>
          <a:p>
            <a:pPr marL="0" lvl="0" indent="0" algn="ctr" rtl="0">
              <a:spcBef>
                <a:spcPts val="0"/>
              </a:spcBef>
              <a:spcAft>
                <a:spcPts val="0"/>
              </a:spcAft>
              <a:buNone/>
            </a:pPr>
            <a:endParaRPr sz="1600" dirty="0"/>
          </a:p>
          <a:p>
            <a:pPr marL="0" lvl="0" indent="0" algn="ctr" rtl="0">
              <a:spcBef>
                <a:spcPts val="0"/>
              </a:spcBef>
              <a:spcAft>
                <a:spcPts val="0"/>
              </a:spcAft>
              <a:buNone/>
            </a:pPr>
            <a:r>
              <a:rPr lang="en-GB" sz="1600" dirty="0"/>
              <a:t>Directly from the </a:t>
            </a:r>
            <a:r>
              <a:rPr lang="en-GB" sz="1600" dirty="0" err="1"/>
              <a:t>helloworld</a:t>
            </a:r>
            <a:r>
              <a:rPr lang="en-GB" sz="1600" dirty="0"/>
              <a:t> ELF executable</a:t>
            </a:r>
            <a:endParaRPr sz="1600" dirty="0"/>
          </a:p>
        </p:txBody>
      </p:sp>
      <p:sp>
        <p:nvSpPr>
          <p:cNvPr id="407" name="Google Shape;407;p47"/>
          <p:cNvSpPr txBox="1"/>
          <p:nvPr/>
        </p:nvSpPr>
        <p:spPr>
          <a:xfrm>
            <a:off x="4707975" y="6271575"/>
            <a:ext cx="4071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Disassembly</a:t>
            </a:r>
            <a:endParaRPr dirty="0"/>
          </a:p>
          <a:p>
            <a:pPr marL="0" lvl="0" indent="0" algn="ctr" rtl="0">
              <a:spcBef>
                <a:spcPts val="0"/>
              </a:spcBef>
              <a:spcAft>
                <a:spcPts val="0"/>
              </a:spcAft>
              <a:buNone/>
            </a:pPr>
            <a:r>
              <a:rPr lang="en-GB" dirty="0"/>
              <a:t>(</a:t>
            </a:r>
            <a:r>
              <a:rPr lang="en-GB" dirty="0" err="1"/>
              <a:t>helloworld</a:t>
            </a:r>
            <a:r>
              <a:rPr lang="en-GB" dirty="0"/>
              <a:t>)</a:t>
            </a:r>
            <a:endParaRPr sz="1000" i="1" dirty="0"/>
          </a:p>
        </p:txBody>
      </p:sp>
      <p:sp>
        <p:nvSpPr>
          <p:cNvPr id="2" name="Slide Number Placeholder 1">
            <a:extLst>
              <a:ext uri="{FF2B5EF4-FFF2-40B4-BE49-F238E27FC236}">
                <a16:creationId xmlns:a16="http://schemas.microsoft.com/office/drawing/2014/main" id="{E955BC6C-67E6-E249-8D95-F46F4CF073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title"/>
          </p:nvPr>
        </p:nvSpPr>
        <p:spPr>
          <a:xfrm>
            <a:off x="108500" y="6703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Disassembly</a:t>
            </a:r>
            <a:endParaRPr sz="3600" dirty="0"/>
          </a:p>
        </p:txBody>
      </p:sp>
      <p:pic>
        <p:nvPicPr>
          <p:cNvPr id="414" name="Google Shape;414;p48"/>
          <p:cNvPicPr preferRelativeResize="0"/>
          <p:nvPr/>
        </p:nvPicPr>
        <p:blipFill>
          <a:blip r:embed="rId3">
            <a:alphaModFix/>
          </a:blip>
          <a:stretch>
            <a:fillRect/>
          </a:stretch>
        </p:blipFill>
        <p:spPr>
          <a:xfrm>
            <a:off x="1502759" y="1916852"/>
            <a:ext cx="7518399" cy="4563120"/>
          </a:xfrm>
          <a:prstGeom prst="rect">
            <a:avLst/>
          </a:prstGeom>
          <a:noFill/>
          <a:ln>
            <a:noFill/>
          </a:ln>
        </p:spPr>
      </p:pic>
      <p:sp>
        <p:nvSpPr>
          <p:cNvPr id="415" name="Google Shape;415;p48"/>
          <p:cNvSpPr/>
          <p:nvPr/>
        </p:nvSpPr>
        <p:spPr>
          <a:xfrm flipH="1">
            <a:off x="4133314" y="941733"/>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Disassembly</a:t>
            </a:r>
            <a:endParaRPr sz="1800">
              <a:solidFill>
                <a:srgbClr val="FFFFFF"/>
              </a:solidFill>
              <a:latin typeface="Roboto"/>
              <a:ea typeface="Roboto"/>
              <a:cs typeface="Roboto"/>
              <a:sym typeface="Roboto"/>
            </a:endParaRPr>
          </a:p>
        </p:txBody>
      </p:sp>
      <p:sp>
        <p:nvSpPr>
          <p:cNvPr id="416" name="Google Shape;416;p48"/>
          <p:cNvSpPr/>
          <p:nvPr/>
        </p:nvSpPr>
        <p:spPr>
          <a:xfrm flipH="1">
            <a:off x="2066765" y="941733"/>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Decompilation</a:t>
            </a:r>
            <a:endParaRPr sz="1800" dirty="0">
              <a:solidFill>
                <a:srgbClr val="FFFFFF"/>
              </a:solidFill>
              <a:latin typeface="Roboto"/>
              <a:ea typeface="Roboto"/>
              <a:cs typeface="Roboto"/>
              <a:sym typeface="Roboto"/>
            </a:endParaRPr>
          </a:p>
        </p:txBody>
      </p:sp>
      <p:sp>
        <p:nvSpPr>
          <p:cNvPr id="417" name="Google Shape;417;p48"/>
          <p:cNvSpPr txBox="1"/>
          <p:nvPr/>
        </p:nvSpPr>
        <p:spPr>
          <a:xfrm>
            <a:off x="2583542" y="3706745"/>
            <a:ext cx="580571" cy="2209522"/>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418" name="Google Shape;418;p48"/>
          <p:cNvSpPr/>
          <p:nvPr/>
        </p:nvSpPr>
        <p:spPr>
          <a:xfrm>
            <a:off x="1782151" y="3163075"/>
            <a:ext cx="801392" cy="502019"/>
          </a:xfrm>
          <a:custGeom>
            <a:avLst/>
            <a:gdLst/>
            <a:ahLst/>
            <a:cxnLst/>
            <a:rect l="l" t="t" r="r" b="b"/>
            <a:pathLst>
              <a:path w="69420" h="30605" extrusionOk="0">
                <a:moveTo>
                  <a:pt x="0" y="0"/>
                </a:moveTo>
                <a:cubicBezTo>
                  <a:pt x="6656" y="1369"/>
                  <a:pt x="28365" y="3110"/>
                  <a:pt x="39935" y="8211"/>
                </a:cubicBezTo>
                <a:cubicBezTo>
                  <a:pt x="51505" y="13312"/>
                  <a:pt x="64506" y="26873"/>
                  <a:pt x="69420" y="30605"/>
                </a:cubicBezTo>
              </a:path>
            </a:pathLst>
          </a:custGeom>
          <a:noFill/>
          <a:ln w="28575" cap="flat" cmpd="sng">
            <a:solidFill>
              <a:schemeClr val="dk1"/>
            </a:solidFill>
            <a:prstDash val="solid"/>
            <a:round/>
            <a:headEnd type="none" w="med" len="med"/>
            <a:tailEnd type="triangle" w="med" len="med"/>
          </a:ln>
        </p:spPr>
      </p:sp>
      <p:sp>
        <p:nvSpPr>
          <p:cNvPr id="419" name="Google Shape;419;p48"/>
          <p:cNvSpPr txBox="1"/>
          <p:nvPr/>
        </p:nvSpPr>
        <p:spPr>
          <a:xfrm>
            <a:off x="121200" y="2743200"/>
            <a:ext cx="1735500" cy="615775"/>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Memory Offsets</a:t>
            </a:r>
            <a:endParaRPr sz="1600" dirty="0"/>
          </a:p>
        </p:txBody>
      </p:sp>
      <p:sp>
        <p:nvSpPr>
          <p:cNvPr id="420" name="Google Shape;420;p48"/>
          <p:cNvSpPr txBox="1"/>
          <p:nvPr/>
        </p:nvSpPr>
        <p:spPr>
          <a:xfrm>
            <a:off x="-1184825" y="5361331"/>
            <a:ext cx="4071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Disassembly</a:t>
            </a:r>
            <a:endParaRPr dirty="0"/>
          </a:p>
          <a:p>
            <a:pPr marL="0" lvl="0" indent="0" algn="ctr" rtl="0">
              <a:spcBef>
                <a:spcPts val="0"/>
              </a:spcBef>
              <a:spcAft>
                <a:spcPts val="0"/>
              </a:spcAft>
              <a:buNone/>
            </a:pPr>
            <a:r>
              <a:rPr lang="en-GB" dirty="0"/>
              <a:t>(</a:t>
            </a:r>
            <a:r>
              <a:rPr lang="en-GB" dirty="0" err="1"/>
              <a:t>helloworld</a:t>
            </a:r>
            <a:r>
              <a:rPr lang="en-GB" dirty="0"/>
              <a:t>)</a:t>
            </a:r>
            <a:endParaRPr sz="1000" i="1" dirty="0"/>
          </a:p>
        </p:txBody>
      </p:sp>
      <p:sp>
        <p:nvSpPr>
          <p:cNvPr id="2" name="Slide Number Placeholder 1">
            <a:extLst>
              <a:ext uri="{FF2B5EF4-FFF2-40B4-BE49-F238E27FC236}">
                <a16:creationId xmlns:a16="http://schemas.microsoft.com/office/drawing/2014/main" id="{8E7C8722-01CC-CD43-823D-CF2457DAA4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9"/>
          <p:cNvSpPr txBox="1">
            <a:spLocks noGrp="1"/>
          </p:cNvSpPr>
          <p:nvPr>
            <p:ph type="title"/>
          </p:nvPr>
        </p:nvSpPr>
        <p:spPr>
          <a:xfrm>
            <a:off x="226208" y="7555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Disassembly</a:t>
            </a:r>
            <a:endParaRPr sz="3600" dirty="0"/>
          </a:p>
        </p:txBody>
      </p:sp>
      <p:pic>
        <p:nvPicPr>
          <p:cNvPr id="427" name="Google Shape;427;p49"/>
          <p:cNvPicPr preferRelativeResize="0"/>
          <p:nvPr/>
        </p:nvPicPr>
        <p:blipFill>
          <a:blip r:embed="rId3">
            <a:alphaModFix/>
          </a:blip>
          <a:stretch>
            <a:fillRect/>
          </a:stretch>
        </p:blipFill>
        <p:spPr>
          <a:xfrm>
            <a:off x="1291770" y="1626330"/>
            <a:ext cx="7852229" cy="4658720"/>
          </a:xfrm>
          <a:prstGeom prst="rect">
            <a:avLst/>
          </a:prstGeom>
          <a:noFill/>
          <a:ln>
            <a:noFill/>
          </a:ln>
        </p:spPr>
      </p:pic>
      <p:sp>
        <p:nvSpPr>
          <p:cNvPr id="428" name="Google Shape;428;p49"/>
          <p:cNvSpPr/>
          <p:nvPr/>
        </p:nvSpPr>
        <p:spPr>
          <a:xfrm flipH="1">
            <a:off x="4133314" y="941733"/>
            <a:ext cx="25413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Disassembly</a:t>
            </a:r>
            <a:endParaRPr sz="1800">
              <a:solidFill>
                <a:srgbClr val="FFFFFF"/>
              </a:solidFill>
              <a:latin typeface="Roboto"/>
              <a:ea typeface="Roboto"/>
              <a:cs typeface="Roboto"/>
              <a:sym typeface="Roboto"/>
            </a:endParaRPr>
          </a:p>
        </p:txBody>
      </p:sp>
      <p:sp>
        <p:nvSpPr>
          <p:cNvPr id="429" name="Google Shape;429;p49"/>
          <p:cNvSpPr/>
          <p:nvPr/>
        </p:nvSpPr>
        <p:spPr>
          <a:xfrm flipH="1">
            <a:off x="2066765" y="941733"/>
            <a:ext cx="2541300" cy="669000"/>
          </a:xfrm>
          <a:prstGeom prst="chevron">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Decompilation</a:t>
            </a:r>
            <a:endParaRPr sz="1800" dirty="0">
              <a:solidFill>
                <a:srgbClr val="FFFFFF"/>
              </a:solidFill>
              <a:latin typeface="Roboto"/>
              <a:ea typeface="Roboto"/>
              <a:cs typeface="Roboto"/>
              <a:sym typeface="Roboto"/>
            </a:endParaRPr>
          </a:p>
        </p:txBody>
      </p:sp>
      <p:sp>
        <p:nvSpPr>
          <p:cNvPr id="430" name="Google Shape;430;p49"/>
          <p:cNvSpPr txBox="1"/>
          <p:nvPr/>
        </p:nvSpPr>
        <p:spPr>
          <a:xfrm>
            <a:off x="3672114" y="3410861"/>
            <a:ext cx="4851836" cy="1801779"/>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431" name="Google Shape;431;p49"/>
          <p:cNvSpPr txBox="1"/>
          <p:nvPr/>
        </p:nvSpPr>
        <p:spPr>
          <a:xfrm>
            <a:off x="3570514" y="5266594"/>
            <a:ext cx="4953436" cy="72670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432" name="Google Shape;432;p49"/>
          <p:cNvSpPr/>
          <p:nvPr/>
        </p:nvSpPr>
        <p:spPr>
          <a:xfrm>
            <a:off x="2006075" y="4049475"/>
            <a:ext cx="1666039" cy="387800"/>
          </a:xfrm>
          <a:custGeom>
            <a:avLst/>
            <a:gdLst/>
            <a:ahLst/>
            <a:cxnLst/>
            <a:rect l="l" t="t" r="r" b="b"/>
            <a:pathLst>
              <a:path w="90694" h="15512" extrusionOk="0">
                <a:moveTo>
                  <a:pt x="0" y="0"/>
                </a:moveTo>
                <a:cubicBezTo>
                  <a:pt x="8087" y="2364"/>
                  <a:pt x="33403" y="11695"/>
                  <a:pt x="48519" y="14183"/>
                </a:cubicBezTo>
                <a:cubicBezTo>
                  <a:pt x="63635" y="16671"/>
                  <a:pt x="83665" y="14805"/>
                  <a:pt x="90694" y="14929"/>
                </a:cubicBezTo>
              </a:path>
            </a:pathLst>
          </a:custGeom>
          <a:noFill/>
          <a:ln w="28575" cap="flat" cmpd="sng">
            <a:solidFill>
              <a:schemeClr val="dk1"/>
            </a:solidFill>
            <a:prstDash val="solid"/>
            <a:round/>
            <a:headEnd type="none" w="med" len="med"/>
            <a:tailEnd type="triangle" w="med" len="med"/>
          </a:ln>
        </p:spPr>
      </p:sp>
      <p:sp>
        <p:nvSpPr>
          <p:cNvPr id="433" name="Google Shape;433;p49"/>
          <p:cNvSpPr/>
          <p:nvPr/>
        </p:nvSpPr>
        <p:spPr>
          <a:xfrm>
            <a:off x="1940775" y="5365100"/>
            <a:ext cx="1629739" cy="422025"/>
          </a:xfrm>
          <a:custGeom>
            <a:avLst/>
            <a:gdLst/>
            <a:ahLst/>
            <a:cxnLst/>
            <a:rect l="l" t="t" r="r" b="b"/>
            <a:pathLst>
              <a:path w="93679" h="16881" extrusionOk="0">
                <a:moveTo>
                  <a:pt x="0" y="0"/>
                </a:moveTo>
                <a:cubicBezTo>
                  <a:pt x="9020" y="2675"/>
                  <a:pt x="38504" y="13623"/>
                  <a:pt x="54117" y="16049"/>
                </a:cubicBezTo>
                <a:cubicBezTo>
                  <a:pt x="69730" y="18475"/>
                  <a:pt x="87085" y="14805"/>
                  <a:pt x="93679" y="14556"/>
                </a:cubicBezTo>
              </a:path>
            </a:pathLst>
          </a:custGeom>
          <a:noFill/>
          <a:ln w="28575" cap="flat" cmpd="sng">
            <a:solidFill>
              <a:schemeClr val="dk1"/>
            </a:solidFill>
            <a:prstDash val="solid"/>
            <a:round/>
            <a:headEnd type="none" w="med" len="med"/>
            <a:tailEnd type="triangle" w="med" len="med"/>
          </a:ln>
        </p:spPr>
      </p:sp>
      <p:sp>
        <p:nvSpPr>
          <p:cNvPr id="434" name="Google Shape;434;p49"/>
          <p:cNvSpPr txBox="1"/>
          <p:nvPr/>
        </p:nvSpPr>
        <p:spPr>
          <a:xfrm>
            <a:off x="634475" y="3429000"/>
            <a:ext cx="1498800" cy="7230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ARM </a:t>
            </a:r>
            <a:endParaRPr sz="1200" dirty="0"/>
          </a:p>
          <a:p>
            <a:pPr marL="0" lvl="0" indent="0" algn="ctr" rtl="0">
              <a:spcBef>
                <a:spcPts val="0"/>
              </a:spcBef>
              <a:spcAft>
                <a:spcPts val="0"/>
              </a:spcAft>
              <a:buNone/>
            </a:pPr>
            <a:r>
              <a:rPr lang="en-GB" sz="1200" dirty="0"/>
              <a:t>Assembly Code Instructions</a:t>
            </a:r>
            <a:endParaRPr sz="1200" dirty="0"/>
          </a:p>
          <a:p>
            <a:pPr marL="0" lvl="0" indent="0" algn="ctr" rtl="0">
              <a:spcBef>
                <a:spcPts val="0"/>
              </a:spcBef>
              <a:spcAft>
                <a:spcPts val="0"/>
              </a:spcAft>
              <a:buNone/>
            </a:pPr>
            <a:endParaRPr sz="1200" dirty="0"/>
          </a:p>
          <a:p>
            <a:pPr marL="0" lvl="0" indent="0" algn="ctr" rtl="0">
              <a:spcBef>
                <a:spcPts val="0"/>
              </a:spcBef>
              <a:spcAft>
                <a:spcPts val="0"/>
              </a:spcAft>
              <a:buNone/>
            </a:pPr>
            <a:endParaRPr sz="1200" dirty="0"/>
          </a:p>
        </p:txBody>
      </p:sp>
      <p:sp>
        <p:nvSpPr>
          <p:cNvPr id="435" name="Google Shape;435;p49"/>
          <p:cNvSpPr txBox="1"/>
          <p:nvPr/>
        </p:nvSpPr>
        <p:spPr>
          <a:xfrm>
            <a:off x="522500" y="4822375"/>
            <a:ext cx="1498800" cy="5553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Data</a:t>
            </a:r>
            <a:endParaRPr sz="1200"/>
          </a:p>
          <a:p>
            <a:pPr marL="0" lvl="0" indent="0" algn="ctr" rtl="0">
              <a:spcBef>
                <a:spcPts val="0"/>
              </a:spcBef>
              <a:spcAft>
                <a:spcPts val="0"/>
              </a:spcAft>
              <a:buNone/>
            </a:pPr>
            <a:r>
              <a:rPr lang="en-GB" sz="1200"/>
              <a:t>(pointers to strings)</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436" name="Google Shape;436;p49"/>
          <p:cNvSpPr txBox="1"/>
          <p:nvPr/>
        </p:nvSpPr>
        <p:spPr>
          <a:xfrm>
            <a:off x="4707975" y="6271575"/>
            <a:ext cx="40710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Disassembly</a:t>
            </a:r>
            <a:endParaRPr dirty="0"/>
          </a:p>
          <a:p>
            <a:pPr marL="0" lvl="0" indent="0" algn="ctr" rtl="0">
              <a:spcBef>
                <a:spcPts val="0"/>
              </a:spcBef>
              <a:spcAft>
                <a:spcPts val="0"/>
              </a:spcAft>
              <a:buNone/>
            </a:pPr>
            <a:r>
              <a:rPr lang="en-GB" dirty="0"/>
              <a:t>(</a:t>
            </a:r>
            <a:r>
              <a:rPr lang="en-GB" dirty="0" err="1"/>
              <a:t>helloworld</a:t>
            </a:r>
            <a:r>
              <a:rPr lang="en-GB" dirty="0"/>
              <a:t>)</a:t>
            </a:r>
            <a:endParaRPr sz="1000" i="1" dirty="0"/>
          </a:p>
        </p:txBody>
      </p:sp>
      <p:sp>
        <p:nvSpPr>
          <p:cNvPr id="2" name="Slide Number Placeholder 1">
            <a:extLst>
              <a:ext uri="{FF2B5EF4-FFF2-40B4-BE49-F238E27FC236}">
                <a16:creationId xmlns:a16="http://schemas.microsoft.com/office/drawing/2014/main" id="{4CFED8AD-2FD4-6548-B39F-70832A5C6C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txBox="1">
            <a:spLocks noGrp="1"/>
          </p:cNvSpPr>
          <p:nvPr>
            <p:ph type="title"/>
          </p:nvPr>
        </p:nvSpPr>
        <p:spPr>
          <a:xfrm>
            <a:off x="110222" y="126981"/>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Disassembly Observations</a:t>
            </a:r>
            <a:endParaRPr sz="4000" dirty="0"/>
          </a:p>
        </p:txBody>
      </p:sp>
      <p:sp>
        <p:nvSpPr>
          <p:cNvPr id="442" name="Google Shape;442;p5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43" name="Google Shape;443;p5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85142" y="2533200"/>
            <a:ext cx="6513701" cy="2546800"/>
          </a:xfrm>
          <a:prstGeom prst="rect">
            <a:avLst/>
          </a:prstGeom>
          <a:noFill/>
          <a:ln>
            <a:noFill/>
          </a:ln>
        </p:spPr>
      </p:pic>
      <p:sp>
        <p:nvSpPr>
          <p:cNvPr id="444" name="Google Shape;444;p50"/>
          <p:cNvSpPr txBox="1"/>
          <p:nvPr/>
        </p:nvSpPr>
        <p:spPr>
          <a:xfrm>
            <a:off x="311699" y="1536625"/>
            <a:ext cx="2339499" cy="2679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nsolas"/>
                <a:ea typeface="Consolas"/>
                <a:cs typeface="Consolas"/>
                <a:sym typeface="Consolas"/>
              </a:rPr>
              <a:t>push    {fp, lr}</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add     fp, sp, #4</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sub     sp, sp, #8</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ldr     r3, .L3</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str     r3, [fp, #-8]</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ldr     r1, [fp, #-8]</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ldr     r0, .L3+4</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bl      printf</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mov     r3, #0</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mov     r0, r3</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sub     sp, fp, #4</a:t>
            </a:r>
            <a:endParaRPr>
              <a:latin typeface="Consolas"/>
              <a:ea typeface="Consolas"/>
              <a:cs typeface="Consolas"/>
              <a:sym typeface="Consolas"/>
            </a:endParaRPr>
          </a:p>
          <a:p>
            <a:pPr marL="0" lvl="0" indent="0" algn="l" rtl="0">
              <a:spcBef>
                <a:spcPts val="0"/>
              </a:spcBef>
              <a:spcAft>
                <a:spcPts val="0"/>
              </a:spcAft>
              <a:buNone/>
            </a:pPr>
            <a:r>
              <a:rPr lang="en-GB">
                <a:latin typeface="Consolas"/>
                <a:ea typeface="Consolas"/>
                <a:cs typeface="Consolas"/>
                <a:sym typeface="Consolas"/>
              </a:rPr>
              <a:t>pop     {fp, pc}</a:t>
            </a:r>
            <a:endParaRPr>
              <a:latin typeface="Consolas"/>
              <a:ea typeface="Consolas"/>
              <a:cs typeface="Consolas"/>
              <a:sym typeface="Consolas"/>
            </a:endParaRPr>
          </a:p>
        </p:txBody>
      </p:sp>
      <p:sp>
        <p:nvSpPr>
          <p:cNvPr id="445" name="Google Shape;445;p50"/>
          <p:cNvSpPr txBox="1"/>
          <p:nvPr/>
        </p:nvSpPr>
        <p:spPr>
          <a:xfrm>
            <a:off x="4893970" y="4727599"/>
            <a:ext cx="425003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Disassembly</a:t>
            </a:r>
            <a:endParaRPr dirty="0"/>
          </a:p>
          <a:p>
            <a:pPr marL="0" lvl="0" indent="0" algn="ctr" rtl="0">
              <a:spcBef>
                <a:spcPts val="0"/>
              </a:spcBef>
              <a:spcAft>
                <a:spcPts val="0"/>
              </a:spcAft>
              <a:buNone/>
            </a:pPr>
            <a:r>
              <a:rPr lang="en-GB" dirty="0"/>
              <a:t>(</a:t>
            </a:r>
            <a:r>
              <a:rPr lang="en-GB" dirty="0" err="1"/>
              <a:t>helloworld</a:t>
            </a:r>
            <a:r>
              <a:rPr lang="en-GB" dirty="0"/>
              <a:t>)*</a:t>
            </a:r>
            <a:endParaRPr dirty="0"/>
          </a:p>
          <a:p>
            <a:pPr marL="0" lvl="0" indent="0" algn="ctr" rtl="0">
              <a:spcBef>
                <a:spcPts val="0"/>
              </a:spcBef>
              <a:spcAft>
                <a:spcPts val="0"/>
              </a:spcAft>
              <a:buClr>
                <a:schemeClr val="dk1"/>
              </a:buClr>
              <a:buSzPts val="1100"/>
              <a:buFont typeface="Arial"/>
              <a:buNone/>
            </a:pPr>
            <a:r>
              <a:rPr lang="en-GB" sz="1000" i="1" dirty="0">
                <a:solidFill>
                  <a:schemeClr val="dk1"/>
                </a:solidFill>
              </a:rPr>
              <a:t>* Only the (dis)assembly code for the main function is shown</a:t>
            </a:r>
            <a:endParaRPr dirty="0"/>
          </a:p>
          <a:p>
            <a:pPr marL="0" lvl="0" indent="0" algn="ctr" rtl="0">
              <a:spcBef>
                <a:spcPts val="0"/>
              </a:spcBef>
              <a:spcAft>
                <a:spcPts val="0"/>
              </a:spcAft>
              <a:buNone/>
            </a:pPr>
            <a:endParaRPr dirty="0"/>
          </a:p>
        </p:txBody>
      </p:sp>
      <p:sp>
        <p:nvSpPr>
          <p:cNvPr id="446" name="Google Shape;446;p50"/>
          <p:cNvSpPr txBox="1"/>
          <p:nvPr/>
        </p:nvSpPr>
        <p:spPr>
          <a:xfrm>
            <a:off x="311700" y="4215925"/>
            <a:ext cx="2339498" cy="6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Assembler Code</a:t>
            </a:r>
            <a:endParaRPr dirty="0"/>
          </a:p>
          <a:p>
            <a:pPr marL="0" lvl="0" indent="0" algn="ctr" rtl="0">
              <a:spcBef>
                <a:spcPts val="0"/>
              </a:spcBef>
              <a:spcAft>
                <a:spcPts val="0"/>
              </a:spcAft>
              <a:buNone/>
            </a:pPr>
            <a:r>
              <a:rPr lang="en-GB" dirty="0"/>
              <a:t>(</a:t>
            </a:r>
            <a:r>
              <a:rPr lang="en-GB" dirty="0" err="1"/>
              <a:t>helloworld.s</a:t>
            </a:r>
            <a:r>
              <a:rPr lang="en-GB" dirty="0"/>
              <a:t>)*</a:t>
            </a:r>
            <a:endParaRPr dirty="0"/>
          </a:p>
          <a:p>
            <a:pPr marL="0" lvl="0" indent="0" algn="ctr" rtl="0">
              <a:spcBef>
                <a:spcPts val="0"/>
              </a:spcBef>
              <a:spcAft>
                <a:spcPts val="0"/>
              </a:spcAft>
              <a:buNone/>
            </a:pPr>
            <a:r>
              <a:rPr lang="en-GB" sz="1000" i="1" dirty="0"/>
              <a:t>* Only the assembly code for the main function is shown</a:t>
            </a:r>
            <a:endParaRPr sz="1000" i="1" dirty="0"/>
          </a:p>
        </p:txBody>
      </p:sp>
      <p:sp>
        <p:nvSpPr>
          <p:cNvPr id="447" name="Google Shape;447;p50"/>
          <p:cNvSpPr txBox="1"/>
          <p:nvPr/>
        </p:nvSpPr>
        <p:spPr>
          <a:xfrm>
            <a:off x="311700" y="5328325"/>
            <a:ext cx="6280800" cy="7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a:p>
          <a:p>
            <a:pPr marL="457200" lvl="0" indent="-317500" algn="l" rtl="0">
              <a:spcBef>
                <a:spcPts val="0"/>
              </a:spcBef>
              <a:spcAft>
                <a:spcPts val="0"/>
              </a:spcAft>
              <a:buSzPts val="1400"/>
              <a:buChar char="●"/>
            </a:pPr>
            <a:r>
              <a:rPr lang="en-GB"/>
              <a:t>“</a:t>
            </a:r>
            <a:r>
              <a:rPr lang="en-GB">
                <a:latin typeface="Consolas"/>
                <a:ea typeface="Consolas"/>
                <a:cs typeface="Consolas"/>
                <a:sym typeface="Consolas"/>
              </a:rPr>
              <a:t>stmdb sp!,{ r11 lr }</a:t>
            </a:r>
            <a:r>
              <a:rPr lang="en-GB"/>
              <a:t>” is synonymous with “</a:t>
            </a:r>
            <a:r>
              <a:rPr lang="en-GB">
                <a:latin typeface="Consolas"/>
                <a:ea typeface="Consolas"/>
                <a:cs typeface="Consolas"/>
                <a:sym typeface="Consolas"/>
              </a:rPr>
              <a:t>push {fp, lr}</a:t>
            </a:r>
            <a:r>
              <a:rPr lang="en-GB"/>
              <a:t>”</a:t>
            </a:r>
            <a:endParaRPr/>
          </a:p>
          <a:p>
            <a:pPr marL="457200" lvl="0" indent="-317500" algn="l" rtl="0">
              <a:spcBef>
                <a:spcPts val="0"/>
              </a:spcBef>
              <a:spcAft>
                <a:spcPts val="0"/>
              </a:spcAft>
              <a:buSzPts val="1400"/>
              <a:buChar char="●"/>
            </a:pPr>
            <a:r>
              <a:rPr lang="en-GB">
                <a:solidFill>
                  <a:schemeClr val="dk1"/>
                </a:solidFill>
              </a:rPr>
              <a:t>“</a:t>
            </a:r>
            <a:r>
              <a:rPr lang="en-GB">
                <a:solidFill>
                  <a:schemeClr val="dk1"/>
                </a:solidFill>
                <a:latin typeface="Consolas"/>
                <a:ea typeface="Consolas"/>
                <a:cs typeface="Consolas"/>
                <a:sym typeface="Consolas"/>
              </a:rPr>
              <a:t>ldmia sp!,{ r11 pc }</a:t>
            </a:r>
            <a:r>
              <a:rPr lang="en-GB">
                <a:solidFill>
                  <a:schemeClr val="dk1"/>
                </a:solidFill>
              </a:rPr>
              <a:t>” is synonymous with “</a:t>
            </a:r>
            <a:r>
              <a:rPr lang="en-GB">
                <a:solidFill>
                  <a:schemeClr val="dk1"/>
                </a:solidFill>
                <a:latin typeface="Consolas"/>
                <a:ea typeface="Consolas"/>
                <a:cs typeface="Consolas"/>
                <a:sym typeface="Consolas"/>
              </a:rPr>
              <a:t>pop {fp, pc}</a:t>
            </a:r>
            <a:r>
              <a:rPr lang="en-GB">
                <a:solidFill>
                  <a:schemeClr val="dk1"/>
                </a:solidFill>
              </a:rPr>
              <a:t>”</a:t>
            </a:r>
            <a:endParaRPr/>
          </a:p>
          <a:p>
            <a:pPr marL="0" lvl="0" indent="0" algn="ctr" rtl="0">
              <a:spcBef>
                <a:spcPts val="0"/>
              </a:spcBef>
              <a:spcAft>
                <a:spcPts val="0"/>
              </a:spcAft>
              <a:buNone/>
            </a:pPr>
            <a:endParaRPr/>
          </a:p>
        </p:txBody>
      </p:sp>
      <p:sp>
        <p:nvSpPr>
          <p:cNvPr id="448" name="Google Shape;448;p50"/>
          <p:cNvSpPr txBox="1"/>
          <p:nvPr/>
        </p:nvSpPr>
        <p:spPr>
          <a:xfrm>
            <a:off x="2771000" y="1118306"/>
            <a:ext cx="6061300" cy="1356794"/>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b="1" dirty="0">
                <a:solidFill>
                  <a:srgbClr val="FFFFFF"/>
                </a:solidFill>
              </a:rPr>
              <a:t>In reality, we wouldn’t have access to the original assembler code (</a:t>
            </a:r>
            <a:r>
              <a:rPr lang="en-GB" sz="1600" b="1" dirty="0" err="1">
                <a:solidFill>
                  <a:srgbClr val="FFFFFF"/>
                </a:solidFill>
              </a:rPr>
              <a:t>helloworld.s</a:t>
            </a:r>
            <a:r>
              <a:rPr lang="en-GB" sz="1600" b="1" dirty="0">
                <a:solidFill>
                  <a:srgbClr val="FFFFFF"/>
                </a:solidFill>
              </a:rPr>
              <a:t>), but we can see Ghidra’s disassembly of the </a:t>
            </a:r>
            <a:r>
              <a:rPr lang="en-GB" sz="1600" b="1" dirty="0">
                <a:solidFill>
                  <a:srgbClr val="FFFFFF"/>
                </a:solidFill>
                <a:latin typeface="Consolas"/>
                <a:ea typeface="Consolas"/>
                <a:cs typeface="Consolas"/>
                <a:sym typeface="Consolas"/>
              </a:rPr>
              <a:t>main()</a:t>
            </a:r>
            <a:r>
              <a:rPr lang="en-GB" sz="1600" b="1" dirty="0">
                <a:solidFill>
                  <a:srgbClr val="FFFFFF"/>
                </a:solidFill>
              </a:rPr>
              <a:t> function is equivalent to the original assembler code from the forward process demonstration</a:t>
            </a:r>
            <a:endParaRPr sz="1600" b="1" dirty="0">
              <a:solidFill>
                <a:srgbClr val="FFFFFF"/>
              </a:solidFill>
            </a:endParaRPr>
          </a:p>
        </p:txBody>
      </p:sp>
      <p:sp>
        <p:nvSpPr>
          <p:cNvPr id="2" name="Slide Number Placeholder 1">
            <a:extLst>
              <a:ext uri="{FF2B5EF4-FFF2-40B4-BE49-F238E27FC236}">
                <a16:creationId xmlns:a16="http://schemas.microsoft.com/office/drawing/2014/main" id="{1CE7AC83-B77C-664B-953E-4D66C50126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1"/>
          <p:cNvSpPr txBox="1">
            <a:spLocks noGrp="1"/>
          </p:cNvSpPr>
          <p:nvPr>
            <p:ph type="title"/>
          </p:nvPr>
        </p:nvSpPr>
        <p:spPr>
          <a:xfrm>
            <a:off x="108500" y="26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Disassembly Analysis</a:t>
            </a:r>
            <a:endParaRPr sz="4000" dirty="0"/>
          </a:p>
        </p:txBody>
      </p:sp>
      <p:sp>
        <p:nvSpPr>
          <p:cNvPr id="454" name="Google Shape;454;p5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can </a:t>
            </a:r>
            <a:r>
              <a:rPr lang="en-US" sz="2000" dirty="0">
                <a:solidFill>
                  <a:schemeClr val="tx1"/>
                </a:solidFill>
              </a:rPr>
              <a:t>analyze</a:t>
            </a:r>
            <a:r>
              <a:rPr lang="en-GB" sz="2000" dirty="0">
                <a:solidFill>
                  <a:schemeClr val="tx1"/>
                </a:solidFill>
              </a:rPr>
              <a:t> the disassembly to begin to understand how the program works</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In the analysis that follows we don’t follow the code “in order”</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We begin by identifying the most recognizable constructs first</a:t>
            </a:r>
            <a:endParaRPr sz="2000" dirty="0">
              <a:solidFill>
                <a:schemeClr val="tx1"/>
              </a:solidFill>
            </a:endParaRPr>
          </a:p>
          <a:p>
            <a:pPr marL="457200" lvl="0" indent="-342900" algn="l" rtl="0">
              <a:spcBef>
                <a:spcPts val="1000"/>
              </a:spcBef>
              <a:spcAft>
                <a:spcPts val="1000"/>
              </a:spcAft>
              <a:buSzPts val="1800"/>
              <a:buChar char="●"/>
            </a:pPr>
            <a:r>
              <a:rPr lang="en-GB" sz="2000" dirty="0">
                <a:solidFill>
                  <a:schemeClr val="tx1"/>
                </a:solidFill>
              </a:rPr>
              <a:t>As we progress, we examine the more application-specific portions of our target sample</a:t>
            </a:r>
            <a:endParaRPr sz="2000" dirty="0">
              <a:solidFill>
                <a:schemeClr val="tx1"/>
              </a:solidFill>
            </a:endParaRPr>
          </a:p>
        </p:txBody>
      </p:sp>
      <p:sp>
        <p:nvSpPr>
          <p:cNvPr id="2" name="Slide Number Placeholder 1">
            <a:extLst>
              <a:ext uri="{FF2B5EF4-FFF2-40B4-BE49-F238E27FC236}">
                <a16:creationId xmlns:a16="http://schemas.microsoft.com/office/drawing/2014/main" id="{A6377ED2-63DB-A949-A5F4-E1D84CC1A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226208" y="13649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Disassembly of the main() Function</a:t>
            </a:r>
            <a:endParaRPr sz="4000" dirty="0"/>
          </a:p>
        </p:txBody>
      </p:sp>
      <p:pic>
        <p:nvPicPr>
          <p:cNvPr id="461" name="Google Shape;461;p5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027050" y="2434225"/>
            <a:ext cx="6747777" cy="2866450"/>
          </a:xfrm>
          <a:prstGeom prst="rect">
            <a:avLst/>
          </a:prstGeom>
          <a:noFill/>
          <a:ln>
            <a:noFill/>
          </a:ln>
        </p:spPr>
      </p:pic>
      <p:sp>
        <p:nvSpPr>
          <p:cNvPr id="462" name="Google Shape;462;p52"/>
          <p:cNvSpPr/>
          <p:nvPr/>
        </p:nvSpPr>
        <p:spPr>
          <a:xfrm>
            <a:off x="2593725" y="2617175"/>
            <a:ext cx="6181200" cy="472500"/>
          </a:xfrm>
          <a:prstGeom prst="rect">
            <a:avLst/>
          </a:prstGeom>
          <a:solidFill>
            <a:srgbClr val="FFFF00">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a:off x="2593725" y="4423775"/>
            <a:ext cx="6181200" cy="312300"/>
          </a:xfrm>
          <a:prstGeom prst="rect">
            <a:avLst/>
          </a:prstGeom>
          <a:solidFill>
            <a:srgbClr val="FFFF00">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a:off x="1630697" y="2107400"/>
            <a:ext cx="495654" cy="326825"/>
          </a:xfrm>
          <a:custGeom>
            <a:avLst/>
            <a:gdLst/>
            <a:ahLst/>
            <a:cxnLst/>
            <a:rect l="l" t="t" r="r" b="b"/>
            <a:pathLst>
              <a:path w="26075" h="25003" extrusionOk="0">
                <a:moveTo>
                  <a:pt x="0" y="0"/>
                </a:moveTo>
                <a:cubicBezTo>
                  <a:pt x="1488" y="1131"/>
                  <a:pt x="6013" y="3096"/>
                  <a:pt x="8930" y="6787"/>
                </a:cubicBezTo>
                <a:cubicBezTo>
                  <a:pt x="11847" y="10478"/>
                  <a:pt x="14645" y="19110"/>
                  <a:pt x="17502" y="22146"/>
                </a:cubicBezTo>
                <a:cubicBezTo>
                  <a:pt x="20360" y="25182"/>
                  <a:pt x="24646" y="24527"/>
                  <a:pt x="26075" y="25003"/>
                </a:cubicBezTo>
              </a:path>
            </a:pathLst>
          </a:custGeom>
          <a:noFill/>
          <a:ln w="28575" cap="flat" cmpd="sng">
            <a:solidFill>
              <a:schemeClr val="dk1"/>
            </a:solidFill>
            <a:prstDash val="solid"/>
            <a:round/>
            <a:headEnd type="none" w="med" len="med"/>
            <a:tailEnd type="triangle" w="med" len="med"/>
          </a:ln>
        </p:spPr>
      </p:sp>
      <p:sp>
        <p:nvSpPr>
          <p:cNvPr id="465" name="Google Shape;465;p52"/>
          <p:cNvSpPr/>
          <p:nvPr/>
        </p:nvSpPr>
        <p:spPr>
          <a:xfrm>
            <a:off x="1798188" y="5196114"/>
            <a:ext cx="328163" cy="1033561"/>
          </a:xfrm>
          <a:custGeom>
            <a:avLst/>
            <a:gdLst/>
            <a:ahLst/>
            <a:cxnLst/>
            <a:rect l="l" t="t" r="r" b="b"/>
            <a:pathLst>
              <a:path w="24288" h="41449" extrusionOk="0">
                <a:moveTo>
                  <a:pt x="0" y="41434"/>
                </a:moveTo>
                <a:cubicBezTo>
                  <a:pt x="1369" y="40779"/>
                  <a:pt x="6012" y="42803"/>
                  <a:pt x="8215" y="37505"/>
                </a:cubicBezTo>
                <a:cubicBezTo>
                  <a:pt x="10418" y="32207"/>
                  <a:pt x="10537" y="15895"/>
                  <a:pt x="13216" y="9644"/>
                </a:cubicBezTo>
                <a:cubicBezTo>
                  <a:pt x="15895" y="3393"/>
                  <a:pt x="22443" y="1607"/>
                  <a:pt x="24288" y="0"/>
                </a:cubicBezTo>
              </a:path>
            </a:pathLst>
          </a:custGeom>
          <a:noFill/>
          <a:ln w="28575" cap="flat" cmpd="sng">
            <a:solidFill>
              <a:schemeClr val="dk1"/>
            </a:solidFill>
            <a:prstDash val="solid"/>
            <a:round/>
            <a:headEnd type="none" w="med" len="med"/>
            <a:tailEnd type="triangle" w="med" len="med"/>
          </a:ln>
        </p:spPr>
      </p:sp>
      <p:sp>
        <p:nvSpPr>
          <p:cNvPr id="466" name="Google Shape;466;p52"/>
          <p:cNvSpPr txBox="1"/>
          <p:nvPr/>
        </p:nvSpPr>
        <p:spPr>
          <a:xfrm>
            <a:off x="94271" y="1915325"/>
            <a:ext cx="1653600" cy="352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Function Prologue</a:t>
            </a:r>
            <a:endParaRPr sz="1200"/>
          </a:p>
        </p:txBody>
      </p:sp>
      <p:sp>
        <p:nvSpPr>
          <p:cNvPr id="467" name="Google Shape;467;p52"/>
          <p:cNvSpPr txBox="1"/>
          <p:nvPr/>
        </p:nvSpPr>
        <p:spPr>
          <a:xfrm>
            <a:off x="51835" y="5945618"/>
            <a:ext cx="1653600" cy="3522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Function Epilogue</a:t>
            </a:r>
            <a:endParaRPr sz="1200"/>
          </a:p>
        </p:txBody>
      </p:sp>
      <p:sp>
        <p:nvSpPr>
          <p:cNvPr id="468" name="Google Shape;468;p52"/>
          <p:cNvSpPr txBox="1"/>
          <p:nvPr/>
        </p:nvSpPr>
        <p:spPr>
          <a:xfrm>
            <a:off x="2126351" y="1245590"/>
            <a:ext cx="5619710" cy="5598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b="1" dirty="0">
                <a:solidFill>
                  <a:srgbClr val="FFFFFF"/>
                </a:solidFill>
              </a:rPr>
              <a:t>Identifying the function prologue and epilogue</a:t>
            </a:r>
            <a:endParaRPr sz="1800" b="1" dirty="0">
              <a:solidFill>
                <a:srgbClr val="FFFFFF"/>
              </a:solidFill>
            </a:endParaRPr>
          </a:p>
        </p:txBody>
      </p:sp>
      <p:sp>
        <p:nvSpPr>
          <p:cNvPr id="2" name="Slide Number Placeholder 1">
            <a:extLst>
              <a:ext uri="{FF2B5EF4-FFF2-40B4-BE49-F238E27FC236}">
                <a16:creationId xmlns:a16="http://schemas.microsoft.com/office/drawing/2014/main" id="{86E63803-B776-1043-A19D-AE32961BCA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3"/>
          <p:cNvSpPr txBox="1">
            <a:spLocks noGrp="1"/>
          </p:cNvSpPr>
          <p:nvPr>
            <p:ph type="title"/>
          </p:nvPr>
        </p:nvSpPr>
        <p:spPr>
          <a:xfrm>
            <a:off x="39161" y="156983"/>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Disassembly of the main() Function</a:t>
            </a:r>
            <a:endParaRPr sz="4000" dirty="0"/>
          </a:p>
        </p:txBody>
      </p:sp>
      <p:pic>
        <p:nvPicPr>
          <p:cNvPr id="475" name="Google Shape;475;p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11018" y="2231016"/>
            <a:ext cx="6986239" cy="3269897"/>
          </a:xfrm>
          <a:prstGeom prst="rect">
            <a:avLst/>
          </a:prstGeom>
          <a:noFill/>
          <a:ln>
            <a:noFill/>
          </a:ln>
        </p:spPr>
      </p:pic>
      <p:sp>
        <p:nvSpPr>
          <p:cNvPr id="476" name="Google Shape;476;p53"/>
          <p:cNvSpPr/>
          <p:nvPr/>
        </p:nvSpPr>
        <p:spPr>
          <a:xfrm>
            <a:off x="2593725" y="2617174"/>
            <a:ext cx="6648850" cy="681359"/>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7" name="Google Shape;477;p53"/>
          <p:cNvSpPr/>
          <p:nvPr/>
        </p:nvSpPr>
        <p:spPr>
          <a:xfrm>
            <a:off x="2593725" y="4423775"/>
            <a:ext cx="6648850" cy="450346"/>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3"/>
          <p:cNvSpPr/>
          <p:nvPr/>
        </p:nvSpPr>
        <p:spPr>
          <a:xfrm>
            <a:off x="2593675" y="4111475"/>
            <a:ext cx="6648850" cy="450346"/>
          </a:xfrm>
          <a:prstGeom prst="rect">
            <a:avLst/>
          </a:prstGeom>
          <a:solidFill>
            <a:srgbClr val="FFFF00">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3"/>
          <p:cNvSpPr/>
          <p:nvPr/>
        </p:nvSpPr>
        <p:spPr>
          <a:xfrm>
            <a:off x="1116617" y="4720359"/>
            <a:ext cx="898165" cy="1063914"/>
          </a:xfrm>
          <a:custGeom>
            <a:avLst/>
            <a:gdLst/>
            <a:ahLst/>
            <a:cxnLst/>
            <a:rect l="l" t="t" r="r" b="b"/>
            <a:pathLst>
              <a:path w="22503" h="13216" extrusionOk="0">
                <a:moveTo>
                  <a:pt x="0" y="13216"/>
                </a:moveTo>
                <a:cubicBezTo>
                  <a:pt x="2203" y="11371"/>
                  <a:pt x="9466" y="4346"/>
                  <a:pt x="13216" y="2143"/>
                </a:cubicBezTo>
                <a:cubicBezTo>
                  <a:pt x="16967" y="-60"/>
                  <a:pt x="20955" y="357"/>
                  <a:pt x="22503" y="0"/>
                </a:cubicBezTo>
              </a:path>
            </a:pathLst>
          </a:custGeom>
          <a:noFill/>
          <a:ln w="28575" cap="flat" cmpd="sng">
            <a:solidFill>
              <a:schemeClr val="dk1"/>
            </a:solidFill>
            <a:prstDash val="solid"/>
            <a:round/>
            <a:headEnd type="none" w="med" len="med"/>
            <a:tailEnd type="triangle" w="med" len="med"/>
          </a:ln>
        </p:spPr>
      </p:sp>
      <p:sp>
        <p:nvSpPr>
          <p:cNvPr id="480" name="Google Shape;480;p53"/>
          <p:cNvSpPr txBox="1"/>
          <p:nvPr/>
        </p:nvSpPr>
        <p:spPr>
          <a:xfrm>
            <a:off x="39160" y="5729502"/>
            <a:ext cx="3866713" cy="7635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Moving the value ‘</a:t>
            </a:r>
            <a:r>
              <a:rPr lang="en-GB" sz="1200" dirty="0">
                <a:latin typeface="Consolas"/>
                <a:ea typeface="Consolas"/>
                <a:cs typeface="Consolas"/>
                <a:sym typeface="Consolas"/>
              </a:rPr>
              <a:t>0</a:t>
            </a:r>
            <a:r>
              <a:rPr lang="en-GB" sz="1200" dirty="0"/>
              <a:t>’ into  the ‘</a:t>
            </a:r>
            <a:r>
              <a:rPr lang="en-GB" sz="1200" dirty="0">
                <a:latin typeface="Consolas"/>
                <a:ea typeface="Consolas"/>
                <a:cs typeface="Consolas"/>
                <a:sym typeface="Consolas"/>
              </a:rPr>
              <a:t>r0</a:t>
            </a:r>
            <a:r>
              <a:rPr lang="en-GB" sz="1200" dirty="0"/>
              <a:t>’ register</a:t>
            </a:r>
            <a:endParaRPr sz="1200" dirty="0"/>
          </a:p>
          <a:p>
            <a:pPr marL="0" lvl="0" indent="0" algn="ctr" rtl="0">
              <a:spcBef>
                <a:spcPts val="0"/>
              </a:spcBef>
              <a:spcAft>
                <a:spcPts val="0"/>
              </a:spcAft>
              <a:buNone/>
            </a:pPr>
            <a:r>
              <a:rPr lang="en-GB" sz="1200" dirty="0"/>
              <a:t>‘The ‘</a:t>
            </a:r>
            <a:r>
              <a:rPr lang="en-GB" sz="1200" dirty="0">
                <a:latin typeface="Consolas"/>
                <a:ea typeface="Consolas"/>
                <a:cs typeface="Consolas"/>
                <a:sym typeface="Consolas"/>
              </a:rPr>
              <a:t>r0</a:t>
            </a:r>
            <a:r>
              <a:rPr lang="en-GB" sz="1200" dirty="0"/>
              <a:t>’ register holds the  function return value</a:t>
            </a:r>
            <a:endParaRPr sz="1200" dirty="0"/>
          </a:p>
        </p:txBody>
      </p:sp>
      <p:sp>
        <p:nvSpPr>
          <p:cNvPr id="481" name="Google Shape;481;p53"/>
          <p:cNvSpPr txBox="1"/>
          <p:nvPr/>
        </p:nvSpPr>
        <p:spPr>
          <a:xfrm>
            <a:off x="3905874" y="1195991"/>
            <a:ext cx="4033439" cy="7635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b="1" dirty="0">
                <a:solidFill>
                  <a:srgbClr val="FFFFFF"/>
                </a:solidFill>
              </a:rPr>
              <a:t>Populating the return value</a:t>
            </a:r>
            <a:endParaRPr sz="1800" b="1" dirty="0">
              <a:solidFill>
                <a:srgbClr val="FFFFFF"/>
              </a:solidFill>
            </a:endParaRPr>
          </a:p>
        </p:txBody>
      </p:sp>
      <p:sp>
        <p:nvSpPr>
          <p:cNvPr id="2" name="Slide Number Placeholder 1">
            <a:extLst>
              <a:ext uri="{FF2B5EF4-FFF2-40B4-BE49-F238E27FC236}">
                <a16:creationId xmlns:a16="http://schemas.microsoft.com/office/drawing/2014/main" id="{BF8AD11D-9535-464D-988B-5CC48B145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4"/>
          <p:cNvSpPr txBox="1">
            <a:spLocks noGrp="1"/>
          </p:cNvSpPr>
          <p:nvPr>
            <p:ph type="title"/>
          </p:nvPr>
        </p:nvSpPr>
        <p:spPr>
          <a:xfrm>
            <a:off x="226208" y="136733"/>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Disassembly of the main() Function</a:t>
            </a:r>
            <a:endParaRPr sz="4000" dirty="0"/>
          </a:p>
        </p:txBody>
      </p:sp>
      <p:pic>
        <p:nvPicPr>
          <p:cNvPr id="488" name="Google Shape;488;p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73953" y="2666966"/>
            <a:ext cx="6800873" cy="3798233"/>
          </a:xfrm>
          <a:prstGeom prst="rect">
            <a:avLst/>
          </a:prstGeom>
          <a:noFill/>
          <a:ln>
            <a:noFill/>
          </a:ln>
        </p:spPr>
      </p:pic>
      <p:sp>
        <p:nvSpPr>
          <p:cNvPr id="489" name="Google Shape;489;p54"/>
          <p:cNvSpPr/>
          <p:nvPr/>
        </p:nvSpPr>
        <p:spPr>
          <a:xfrm>
            <a:off x="1973944" y="3429000"/>
            <a:ext cx="6800982" cy="846960"/>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54"/>
          <p:cNvSpPr/>
          <p:nvPr/>
        </p:nvSpPr>
        <p:spPr>
          <a:xfrm>
            <a:off x="1973944" y="5309746"/>
            <a:ext cx="6800982" cy="559800"/>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4"/>
          <p:cNvSpPr/>
          <p:nvPr/>
        </p:nvSpPr>
        <p:spPr>
          <a:xfrm>
            <a:off x="1973894" y="4997446"/>
            <a:ext cx="6800982" cy="559800"/>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54"/>
          <p:cNvSpPr/>
          <p:nvPr/>
        </p:nvSpPr>
        <p:spPr>
          <a:xfrm>
            <a:off x="1973944" y="3915524"/>
            <a:ext cx="6800982" cy="792647"/>
          </a:xfrm>
          <a:prstGeom prst="rect">
            <a:avLst/>
          </a:prstGeom>
          <a:solidFill>
            <a:srgbClr val="FFFF00">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4"/>
          <p:cNvSpPr/>
          <p:nvPr/>
        </p:nvSpPr>
        <p:spPr>
          <a:xfrm>
            <a:off x="369074" y="2304824"/>
            <a:ext cx="1604720" cy="3564722"/>
          </a:xfrm>
          <a:custGeom>
            <a:avLst/>
            <a:gdLst/>
            <a:ahLst/>
            <a:cxnLst/>
            <a:rect l="l" t="t" r="r" b="b"/>
            <a:pathLst>
              <a:path w="23217" h="1071" extrusionOk="0">
                <a:moveTo>
                  <a:pt x="0" y="0"/>
                </a:moveTo>
                <a:cubicBezTo>
                  <a:pt x="2381" y="60"/>
                  <a:pt x="10418" y="179"/>
                  <a:pt x="14287" y="357"/>
                </a:cubicBezTo>
                <a:cubicBezTo>
                  <a:pt x="18157" y="536"/>
                  <a:pt x="21729" y="952"/>
                  <a:pt x="23217" y="1071"/>
                </a:cubicBezTo>
              </a:path>
            </a:pathLst>
          </a:custGeom>
          <a:noFill/>
          <a:ln w="28575" cap="flat" cmpd="sng">
            <a:solidFill>
              <a:schemeClr val="dk1"/>
            </a:solidFill>
            <a:prstDash val="solid"/>
            <a:round/>
            <a:headEnd type="none" w="med" len="med"/>
            <a:tailEnd type="triangle" w="med" len="med"/>
          </a:ln>
        </p:spPr>
      </p:sp>
      <p:sp>
        <p:nvSpPr>
          <p:cNvPr id="494" name="Google Shape;494;p54"/>
          <p:cNvSpPr txBox="1"/>
          <p:nvPr/>
        </p:nvSpPr>
        <p:spPr>
          <a:xfrm>
            <a:off x="226208" y="1353253"/>
            <a:ext cx="2516992" cy="951571"/>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Storing a pointer to the C string ‘</a:t>
            </a:r>
            <a:r>
              <a:rPr lang="en-GB" sz="1600" dirty="0">
                <a:latin typeface="Consolas"/>
                <a:ea typeface="Consolas"/>
                <a:cs typeface="Consolas"/>
                <a:sym typeface="Consolas"/>
              </a:rPr>
              <a:t>world</a:t>
            </a:r>
            <a:r>
              <a:rPr lang="en-GB" sz="1600" dirty="0"/>
              <a:t>’ on the stack</a:t>
            </a:r>
            <a:endParaRPr sz="1600" dirty="0"/>
          </a:p>
        </p:txBody>
      </p:sp>
      <p:sp>
        <p:nvSpPr>
          <p:cNvPr id="495" name="Google Shape;495;p54"/>
          <p:cNvSpPr txBox="1"/>
          <p:nvPr/>
        </p:nvSpPr>
        <p:spPr>
          <a:xfrm>
            <a:off x="3652654" y="1155254"/>
            <a:ext cx="3105300" cy="5598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b="1" dirty="0">
                <a:solidFill>
                  <a:srgbClr val="FFFFFF"/>
                </a:solidFill>
              </a:rPr>
              <a:t>Setting a local variable</a:t>
            </a:r>
            <a:endParaRPr sz="1800" b="1" dirty="0">
              <a:solidFill>
                <a:srgbClr val="FFFFFF"/>
              </a:solidFill>
            </a:endParaRPr>
          </a:p>
        </p:txBody>
      </p:sp>
      <p:sp>
        <p:nvSpPr>
          <p:cNvPr id="2" name="Slide Number Placeholder 1">
            <a:extLst>
              <a:ext uri="{FF2B5EF4-FFF2-40B4-BE49-F238E27FC236}">
                <a16:creationId xmlns:a16="http://schemas.microsoft.com/office/drawing/2014/main" id="{54F9E82C-668B-DF47-A553-BA8B41BBB0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title"/>
          </p:nvPr>
        </p:nvSpPr>
        <p:spPr>
          <a:xfrm>
            <a:off x="182175" y="854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Disassembly of the main() Function</a:t>
            </a:r>
            <a:endParaRPr sz="4000" dirty="0"/>
          </a:p>
        </p:txBody>
      </p:sp>
      <p:pic>
        <p:nvPicPr>
          <p:cNvPr id="502" name="Google Shape;502;p5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25617" y="2225674"/>
            <a:ext cx="7149210" cy="2510451"/>
          </a:xfrm>
          <a:prstGeom prst="rect">
            <a:avLst/>
          </a:prstGeom>
          <a:noFill/>
          <a:ln>
            <a:noFill/>
          </a:ln>
        </p:spPr>
      </p:pic>
      <p:sp>
        <p:nvSpPr>
          <p:cNvPr id="503" name="Google Shape;503;p55"/>
          <p:cNvSpPr/>
          <p:nvPr/>
        </p:nvSpPr>
        <p:spPr>
          <a:xfrm>
            <a:off x="1625600" y="2529875"/>
            <a:ext cx="7149325" cy="559800"/>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4" name="Google Shape;504;p55"/>
          <p:cNvSpPr/>
          <p:nvPr/>
        </p:nvSpPr>
        <p:spPr>
          <a:xfrm>
            <a:off x="1625600" y="4366074"/>
            <a:ext cx="7149325" cy="370001"/>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5"/>
          <p:cNvSpPr/>
          <p:nvPr/>
        </p:nvSpPr>
        <p:spPr>
          <a:xfrm>
            <a:off x="1625550" y="4053774"/>
            <a:ext cx="7149325" cy="370001"/>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6" name="Google Shape;506;p55"/>
          <p:cNvSpPr/>
          <p:nvPr/>
        </p:nvSpPr>
        <p:spPr>
          <a:xfrm>
            <a:off x="1625600" y="3007973"/>
            <a:ext cx="7149325" cy="523902"/>
          </a:xfrm>
          <a:prstGeom prst="rect">
            <a:avLst/>
          </a:prstGeom>
          <a:solidFill>
            <a:srgbClr val="595959">
              <a:alpha val="167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55"/>
          <p:cNvSpPr/>
          <p:nvPr/>
        </p:nvSpPr>
        <p:spPr>
          <a:xfrm>
            <a:off x="1625600" y="3429258"/>
            <a:ext cx="7149325" cy="682067"/>
          </a:xfrm>
          <a:prstGeom prst="rect">
            <a:avLst/>
          </a:prstGeom>
          <a:solidFill>
            <a:srgbClr val="FFFF00">
              <a:alpha val="16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5"/>
          <p:cNvSpPr/>
          <p:nvPr/>
        </p:nvSpPr>
        <p:spPr>
          <a:xfrm flipV="1">
            <a:off x="783770" y="3567773"/>
            <a:ext cx="841681" cy="1808878"/>
          </a:xfrm>
          <a:custGeom>
            <a:avLst/>
            <a:gdLst/>
            <a:ahLst/>
            <a:cxnLst/>
            <a:rect l="l" t="t" r="r" b="b"/>
            <a:pathLst>
              <a:path w="23217" h="1071" extrusionOk="0">
                <a:moveTo>
                  <a:pt x="0" y="0"/>
                </a:moveTo>
                <a:cubicBezTo>
                  <a:pt x="2381" y="60"/>
                  <a:pt x="10418" y="179"/>
                  <a:pt x="14287" y="357"/>
                </a:cubicBezTo>
                <a:cubicBezTo>
                  <a:pt x="18157" y="536"/>
                  <a:pt x="21729" y="952"/>
                  <a:pt x="23217" y="1071"/>
                </a:cubicBezTo>
              </a:path>
            </a:pathLst>
          </a:custGeom>
          <a:noFill/>
          <a:ln w="28575" cap="flat" cmpd="sng">
            <a:solidFill>
              <a:schemeClr val="dk1"/>
            </a:solidFill>
            <a:prstDash val="solid"/>
            <a:round/>
            <a:headEnd type="none" w="med" len="med"/>
            <a:tailEnd type="triangle" w="med" len="med"/>
          </a:ln>
        </p:spPr>
      </p:sp>
      <p:sp>
        <p:nvSpPr>
          <p:cNvPr id="509" name="Google Shape;509;p55"/>
          <p:cNvSpPr txBox="1"/>
          <p:nvPr/>
        </p:nvSpPr>
        <p:spPr>
          <a:xfrm>
            <a:off x="322043" y="5376653"/>
            <a:ext cx="5144568" cy="1022405"/>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Load a pointer to the C string ‘world’ into register ‘</a:t>
            </a:r>
            <a:r>
              <a:rPr lang="en-GB" sz="1200" dirty="0">
                <a:latin typeface="Consolas"/>
                <a:ea typeface="Consolas"/>
                <a:cs typeface="Consolas"/>
                <a:sym typeface="Consolas"/>
              </a:rPr>
              <a:t>r1</a:t>
            </a:r>
            <a:r>
              <a:rPr lang="en-GB" sz="1200" dirty="0"/>
              <a:t>’</a:t>
            </a:r>
            <a:endParaRPr sz="1200" dirty="0"/>
          </a:p>
          <a:p>
            <a:pPr marL="0" lvl="0" indent="0" algn="ctr" rtl="0">
              <a:spcBef>
                <a:spcPts val="0"/>
              </a:spcBef>
              <a:spcAft>
                <a:spcPts val="0"/>
              </a:spcAft>
              <a:buNone/>
            </a:pPr>
            <a:r>
              <a:rPr lang="en-GB" sz="1200" dirty="0">
                <a:solidFill>
                  <a:schemeClr val="dk1"/>
                </a:solidFill>
              </a:rPr>
              <a:t>Load a pointer to the C string ‘</a:t>
            </a:r>
            <a:r>
              <a:rPr lang="en-GB" sz="1200" dirty="0">
                <a:solidFill>
                  <a:schemeClr val="dk1"/>
                </a:solidFill>
                <a:latin typeface="Consolas"/>
                <a:ea typeface="Consolas"/>
                <a:cs typeface="Consolas"/>
                <a:sym typeface="Consolas"/>
              </a:rPr>
              <a:t>hello. %s\n</a:t>
            </a:r>
            <a:r>
              <a:rPr lang="en-GB" sz="1200" dirty="0">
                <a:solidFill>
                  <a:schemeClr val="dk1"/>
                </a:solidFill>
              </a:rPr>
              <a:t>’ into register ‘</a:t>
            </a:r>
            <a:r>
              <a:rPr lang="en-GB" sz="1200" dirty="0">
                <a:solidFill>
                  <a:schemeClr val="dk1"/>
                </a:solidFill>
                <a:latin typeface="Consolas"/>
                <a:ea typeface="Consolas"/>
                <a:cs typeface="Consolas"/>
                <a:sym typeface="Consolas"/>
              </a:rPr>
              <a:t>r0</a:t>
            </a:r>
            <a:r>
              <a:rPr lang="en-GB" sz="1200" dirty="0">
                <a:solidFill>
                  <a:schemeClr val="dk1"/>
                </a:solidFill>
              </a:rPr>
              <a:t>’</a:t>
            </a:r>
            <a:endParaRPr sz="1200" dirty="0">
              <a:solidFill>
                <a:schemeClr val="dk1"/>
              </a:solidFill>
            </a:endParaRPr>
          </a:p>
          <a:p>
            <a:pPr marL="0" lvl="0" indent="0" algn="ctr" rtl="0">
              <a:spcBef>
                <a:spcPts val="0"/>
              </a:spcBef>
              <a:spcAft>
                <a:spcPts val="0"/>
              </a:spcAft>
              <a:buClr>
                <a:schemeClr val="dk1"/>
              </a:buClr>
              <a:buSzPts val="1100"/>
              <a:buFont typeface="Arial"/>
              <a:buNone/>
            </a:pPr>
            <a:r>
              <a:rPr lang="en-GB" sz="1200" dirty="0">
                <a:solidFill>
                  <a:schemeClr val="dk1"/>
                </a:solidFill>
              </a:rPr>
              <a:t>Call the ‘</a:t>
            </a:r>
            <a:r>
              <a:rPr lang="en-GB" sz="1200" dirty="0" err="1">
                <a:solidFill>
                  <a:schemeClr val="dk1"/>
                </a:solidFill>
                <a:latin typeface="Consolas"/>
                <a:ea typeface="Consolas"/>
                <a:cs typeface="Consolas"/>
                <a:sym typeface="Consolas"/>
              </a:rPr>
              <a:t>printf</a:t>
            </a:r>
            <a:r>
              <a:rPr lang="en-GB" sz="1200" dirty="0">
                <a:solidFill>
                  <a:schemeClr val="dk1"/>
                </a:solidFill>
              </a:rPr>
              <a:t>’ function with the first argument held in register ‘</a:t>
            </a:r>
            <a:r>
              <a:rPr lang="en-GB" sz="1200" dirty="0">
                <a:solidFill>
                  <a:schemeClr val="dk1"/>
                </a:solidFill>
                <a:latin typeface="Consolas"/>
                <a:ea typeface="Consolas"/>
                <a:cs typeface="Consolas"/>
                <a:sym typeface="Consolas"/>
              </a:rPr>
              <a:t>r0’</a:t>
            </a:r>
            <a:r>
              <a:rPr lang="en-GB" sz="1200" dirty="0">
                <a:solidFill>
                  <a:schemeClr val="dk1"/>
                </a:solidFill>
              </a:rPr>
              <a:t> and the second argument stored in register ‘</a:t>
            </a:r>
            <a:r>
              <a:rPr lang="en-GB" sz="1200" dirty="0">
                <a:solidFill>
                  <a:schemeClr val="dk1"/>
                </a:solidFill>
                <a:latin typeface="Consolas"/>
                <a:ea typeface="Consolas"/>
                <a:cs typeface="Consolas"/>
                <a:sym typeface="Consolas"/>
              </a:rPr>
              <a:t>r1</a:t>
            </a:r>
            <a:r>
              <a:rPr lang="en-GB" sz="1200" dirty="0">
                <a:solidFill>
                  <a:schemeClr val="dk1"/>
                </a:solidFill>
              </a:rPr>
              <a:t>’</a:t>
            </a:r>
            <a:endParaRPr sz="1200" dirty="0">
              <a:solidFill>
                <a:schemeClr val="dk1"/>
              </a:solidFill>
            </a:endParaRPr>
          </a:p>
        </p:txBody>
      </p:sp>
      <p:sp>
        <p:nvSpPr>
          <p:cNvPr id="510" name="Google Shape;510;p55"/>
          <p:cNvSpPr txBox="1"/>
          <p:nvPr/>
        </p:nvSpPr>
        <p:spPr>
          <a:xfrm>
            <a:off x="4442475" y="997722"/>
            <a:ext cx="2483700" cy="5598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b="1" dirty="0">
                <a:solidFill>
                  <a:srgbClr val="FFFFFF"/>
                </a:solidFill>
              </a:rPr>
              <a:t>Calling a function</a:t>
            </a:r>
            <a:endParaRPr sz="1800" b="1" dirty="0">
              <a:solidFill>
                <a:srgbClr val="FFFFFF"/>
              </a:solidFill>
            </a:endParaRPr>
          </a:p>
        </p:txBody>
      </p:sp>
      <p:sp>
        <p:nvSpPr>
          <p:cNvPr id="2" name="Slide Number Placeholder 1">
            <a:extLst>
              <a:ext uri="{FF2B5EF4-FFF2-40B4-BE49-F238E27FC236}">
                <a16:creationId xmlns:a16="http://schemas.microsoft.com/office/drawing/2014/main" id="{B272A538-5392-FF43-B86C-A5DC802F79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6"/>
          <p:cNvSpPr txBox="1">
            <a:spLocks noGrp="1"/>
          </p:cNvSpPr>
          <p:nvPr>
            <p:ph type="title"/>
          </p:nvPr>
        </p:nvSpPr>
        <p:spPr>
          <a:xfrm>
            <a:off x="226208" y="186026"/>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Decompilation</a:t>
            </a:r>
            <a:endParaRPr sz="3600" dirty="0"/>
          </a:p>
        </p:txBody>
      </p:sp>
      <p:sp>
        <p:nvSpPr>
          <p:cNvPr id="517" name="Google Shape;517;p56"/>
          <p:cNvSpPr/>
          <p:nvPr/>
        </p:nvSpPr>
        <p:spPr>
          <a:xfrm flipH="1">
            <a:off x="6063714" y="1202989"/>
            <a:ext cx="2541300" cy="669000"/>
          </a:xfrm>
          <a:prstGeom prst="chevron">
            <a:avLst>
              <a:gd name="adj" fmla="val 5000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a:solidFill>
                  <a:srgbClr val="FFFFFF"/>
                </a:solidFill>
                <a:latin typeface="Roboto"/>
                <a:ea typeface="Roboto"/>
                <a:cs typeface="Roboto"/>
                <a:sym typeface="Roboto"/>
              </a:rPr>
              <a:t>Disassembly</a:t>
            </a:r>
            <a:endParaRPr sz="1800">
              <a:solidFill>
                <a:srgbClr val="FFFFFF"/>
              </a:solidFill>
              <a:latin typeface="Roboto"/>
              <a:ea typeface="Roboto"/>
              <a:cs typeface="Roboto"/>
              <a:sym typeface="Roboto"/>
            </a:endParaRPr>
          </a:p>
        </p:txBody>
      </p:sp>
      <p:sp>
        <p:nvSpPr>
          <p:cNvPr id="518" name="Google Shape;518;p56"/>
          <p:cNvSpPr/>
          <p:nvPr/>
        </p:nvSpPr>
        <p:spPr>
          <a:xfrm flipH="1">
            <a:off x="3997165" y="1202989"/>
            <a:ext cx="25413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dirty="0">
                <a:solidFill>
                  <a:srgbClr val="FFFFFF"/>
                </a:solidFill>
                <a:latin typeface="Roboto"/>
                <a:ea typeface="Roboto"/>
                <a:cs typeface="Roboto"/>
                <a:sym typeface="Roboto"/>
              </a:rPr>
              <a:t>Decompilation</a:t>
            </a:r>
            <a:endParaRPr sz="1800" dirty="0">
              <a:solidFill>
                <a:srgbClr val="FFFFFF"/>
              </a:solidFill>
              <a:latin typeface="Roboto"/>
              <a:ea typeface="Roboto"/>
              <a:cs typeface="Roboto"/>
              <a:sym typeface="Roboto"/>
            </a:endParaRPr>
          </a:p>
        </p:txBody>
      </p:sp>
      <p:sp>
        <p:nvSpPr>
          <p:cNvPr id="519" name="Google Shape;519;p56"/>
          <p:cNvSpPr txBox="1"/>
          <p:nvPr/>
        </p:nvSpPr>
        <p:spPr>
          <a:xfrm>
            <a:off x="3293963" y="5924672"/>
            <a:ext cx="53244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Decompilation of the main function</a:t>
            </a:r>
            <a:endParaRPr sz="1000" i="1" dirty="0"/>
          </a:p>
        </p:txBody>
      </p:sp>
      <p:pic>
        <p:nvPicPr>
          <p:cNvPr id="520" name="Google Shape;520;p56"/>
          <p:cNvPicPr preferRelativeResize="0"/>
          <p:nvPr/>
        </p:nvPicPr>
        <p:blipFill>
          <a:blip r:embed="rId3">
            <a:alphaModFix/>
          </a:blip>
          <a:stretch>
            <a:fillRect/>
          </a:stretch>
        </p:blipFill>
        <p:spPr>
          <a:xfrm>
            <a:off x="2835044" y="2205818"/>
            <a:ext cx="6131663" cy="3783022"/>
          </a:xfrm>
          <a:prstGeom prst="rect">
            <a:avLst/>
          </a:prstGeom>
          <a:noFill/>
          <a:ln>
            <a:noFill/>
          </a:ln>
        </p:spPr>
      </p:pic>
      <p:sp>
        <p:nvSpPr>
          <p:cNvPr id="521" name="Google Shape;521;p56"/>
          <p:cNvSpPr txBox="1"/>
          <p:nvPr/>
        </p:nvSpPr>
        <p:spPr>
          <a:xfrm>
            <a:off x="177293" y="2792925"/>
            <a:ext cx="2309407" cy="17190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b="1" dirty="0">
                <a:solidFill>
                  <a:srgbClr val="FFFFFF"/>
                </a:solidFill>
              </a:rPr>
              <a:t>Ghidra also provides a </a:t>
            </a:r>
            <a:r>
              <a:rPr lang="en-US" b="1" dirty="0">
                <a:solidFill>
                  <a:srgbClr val="FFFFFF"/>
                </a:solidFill>
              </a:rPr>
              <a:t>This </a:t>
            </a:r>
            <a:r>
              <a:rPr lang="en-GB" b="1" dirty="0">
                <a:solidFill>
                  <a:srgbClr val="FFFFFF"/>
                </a:solidFill>
              </a:rPr>
              <a:t>is Ghidra’s </a:t>
            </a:r>
            <a:r>
              <a:rPr lang="en-GB" b="1" dirty="0" err="1">
                <a:solidFill>
                  <a:srgbClr val="FFFFFF"/>
                </a:solidFill>
              </a:rPr>
              <a:t>decompilation</a:t>
            </a:r>
            <a:r>
              <a:rPr lang="en-GB" b="1" dirty="0">
                <a:solidFill>
                  <a:srgbClr val="FFFFFF"/>
                </a:solidFill>
              </a:rPr>
              <a:t> of the </a:t>
            </a:r>
            <a:r>
              <a:rPr lang="en-GB" b="1" dirty="0">
                <a:solidFill>
                  <a:srgbClr val="FFFFFF"/>
                </a:solidFill>
                <a:latin typeface="Consolas"/>
                <a:ea typeface="Consolas"/>
                <a:cs typeface="Consolas"/>
                <a:sym typeface="Consolas"/>
              </a:rPr>
              <a:t>main()</a:t>
            </a:r>
            <a:r>
              <a:rPr lang="en-GB" b="1" dirty="0">
                <a:solidFill>
                  <a:srgbClr val="FFFFFF"/>
                </a:solidFill>
              </a:rPr>
              <a:t> function</a:t>
            </a:r>
            <a:endParaRPr b="1" dirty="0">
              <a:solidFill>
                <a:srgbClr val="FFFFFF"/>
              </a:solidFill>
            </a:endParaRPr>
          </a:p>
        </p:txBody>
      </p:sp>
      <p:sp>
        <p:nvSpPr>
          <p:cNvPr id="2" name="Slide Number Placeholder 1">
            <a:extLst>
              <a:ext uri="{FF2B5EF4-FFF2-40B4-BE49-F238E27FC236}">
                <a16:creationId xmlns:a16="http://schemas.microsoft.com/office/drawing/2014/main" id="{69A48E4A-68BE-6D4B-8E3F-5F96B65C89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Why Reverse Engineer Software?</a:t>
            </a:r>
            <a:endParaRPr sz="3600" dirty="0"/>
          </a:p>
        </p:txBody>
      </p:sp>
      <p:sp>
        <p:nvSpPr>
          <p:cNvPr id="127" name="Google Shape;127;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Malware</a:t>
            </a:r>
            <a:endParaRPr sz="2000" dirty="0">
              <a:solidFill>
                <a:schemeClr val="tx1"/>
              </a:solidFill>
            </a:endParaRPr>
          </a:p>
          <a:p>
            <a:pPr marL="914400" lvl="1" indent="-317500" algn="l" rtl="0">
              <a:spcBef>
                <a:spcPts val="1000"/>
              </a:spcBef>
              <a:spcAft>
                <a:spcPts val="0"/>
              </a:spcAft>
              <a:buSzPts val="1400"/>
              <a:buChar char="○"/>
            </a:pPr>
            <a:r>
              <a:rPr lang="en-GB" sz="2000" dirty="0">
                <a:solidFill>
                  <a:schemeClr val="tx1"/>
                </a:solidFill>
              </a:rPr>
              <a:t>Malware authors may reverse engineer software to identify vulnerabilities and develop exploits</a:t>
            </a:r>
            <a:endParaRPr sz="20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Current generations of IoT malware move beyond using default credentials and are now exploiting other software vulnerabilities in devices [2]</a:t>
            </a:r>
            <a:endParaRPr sz="1800" dirty="0">
              <a:solidFill>
                <a:schemeClr val="tx1"/>
              </a:solidFill>
            </a:endParaRPr>
          </a:p>
          <a:p>
            <a:pPr marL="914400" lvl="1" indent="-317500" algn="l" rtl="0">
              <a:spcBef>
                <a:spcPts val="1000"/>
              </a:spcBef>
              <a:spcAft>
                <a:spcPts val="1000"/>
              </a:spcAft>
              <a:buSzPts val="1400"/>
              <a:buChar char="○"/>
            </a:pPr>
            <a:r>
              <a:rPr lang="en-GB" sz="2000" dirty="0">
                <a:solidFill>
                  <a:schemeClr val="tx1"/>
                </a:solidFill>
              </a:rPr>
              <a:t>Defenders may reverse engineer malware to understand the purpose of the malware, understand exploitation techniques used and develop solutions to detect and prevent infections from the same or similar malware</a:t>
            </a:r>
            <a:endParaRPr sz="2000" dirty="0">
              <a:solidFill>
                <a:schemeClr val="tx1"/>
              </a:solidFill>
            </a:endParaRPr>
          </a:p>
        </p:txBody>
      </p:sp>
      <p:sp>
        <p:nvSpPr>
          <p:cNvPr id="2" name="Slide Number Placeholder 1">
            <a:extLst>
              <a:ext uri="{FF2B5EF4-FFF2-40B4-BE49-F238E27FC236}">
                <a16:creationId xmlns:a16="http://schemas.microsoft.com/office/drawing/2014/main" id="{861F8B1A-C7F4-074F-AD4F-E1F4C85B9F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7"/>
          <p:cNvSpPr txBox="1">
            <a:spLocks noGrp="1"/>
          </p:cNvSpPr>
          <p:nvPr>
            <p:ph type="title"/>
          </p:nvPr>
        </p:nvSpPr>
        <p:spPr>
          <a:xfrm>
            <a:off x="125100" y="8212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Decompilation Observations</a:t>
            </a:r>
            <a:endParaRPr sz="3600" dirty="0"/>
          </a:p>
        </p:txBody>
      </p:sp>
      <p:sp>
        <p:nvSpPr>
          <p:cNvPr id="527" name="Google Shape;527;p5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8" name="Google Shape;528;p57"/>
          <p:cNvSpPr txBox="1"/>
          <p:nvPr/>
        </p:nvSpPr>
        <p:spPr>
          <a:xfrm>
            <a:off x="311700" y="5157425"/>
            <a:ext cx="3146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Original Expression of Requirements and Design</a:t>
            </a:r>
            <a:endParaRPr/>
          </a:p>
        </p:txBody>
      </p:sp>
      <p:pic>
        <p:nvPicPr>
          <p:cNvPr id="529" name="Google Shape;529;p5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1700" y="1536625"/>
            <a:ext cx="3146075" cy="3620800"/>
          </a:xfrm>
          <a:prstGeom prst="rect">
            <a:avLst/>
          </a:prstGeom>
          <a:noFill/>
          <a:ln>
            <a:noFill/>
          </a:ln>
        </p:spPr>
      </p:pic>
      <p:sp>
        <p:nvSpPr>
          <p:cNvPr id="530" name="Google Shape;530;p57"/>
          <p:cNvSpPr txBox="1"/>
          <p:nvPr/>
        </p:nvSpPr>
        <p:spPr>
          <a:xfrm>
            <a:off x="0" y="5898475"/>
            <a:ext cx="43854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333333"/>
                </a:solidFill>
                <a:highlight>
                  <a:srgbClr val="FFFFFF"/>
                </a:highlight>
              </a:rPr>
              <a:t>Brian Kernighan, 1978, Public Domain</a:t>
            </a:r>
            <a:endParaRPr sz="900">
              <a:solidFill>
                <a:srgbClr val="333333"/>
              </a:solidFill>
              <a:highlight>
                <a:srgbClr val="FFFFFF"/>
              </a:highlight>
            </a:endParaRPr>
          </a:p>
          <a:p>
            <a:pPr marL="0" lvl="0" indent="0" algn="l" rtl="0">
              <a:spcBef>
                <a:spcPts val="0"/>
              </a:spcBef>
              <a:spcAft>
                <a:spcPts val="0"/>
              </a:spcAft>
              <a:buNone/>
            </a:pPr>
            <a:r>
              <a:rPr lang="en-GB" sz="900">
                <a:solidFill>
                  <a:srgbClr val="333333"/>
                </a:solidFill>
                <a:highlight>
                  <a:srgbClr val="FFFFFF"/>
                </a:highlight>
              </a:rPr>
              <a:t>https://commons.wikimedia.org/wiki/File:Hello_World_Brian_Kernighan_1978.jpg </a:t>
            </a:r>
            <a:endParaRPr sz="900"/>
          </a:p>
        </p:txBody>
      </p:sp>
      <p:sp>
        <p:nvSpPr>
          <p:cNvPr id="531" name="Google Shape;531;p57"/>
          <p:cNvSpPr txBox="1"/>
          <p:nvPr/>
        </p:nvSpPr>
        <p:spPr>
          <a:xfrm>
            <a:off x="3659325" y="5767025"/>
            <a:ext cx="53244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t>Ghidra’s Decompilation of the main function</a:t>
            </a:r>
            <a:endParaRPr sz="1000" i="1" dirty="0"/>
          </a:p>
        </p:txBody>
      </p:sp>
      <p:pic>
        <p:nvPicPr>
          <p:cNvPr id="532" name="Google Shape;532;p57"/>
          <p:cNvPicPr preferRelativeResize="0"/>
          <p:nvPr/>
        </p:nvPicPr>
        <p:blipFill>
          <a:blip r:embed="rId4">
            <a:alphaModFix/>
          </a:blip>
          <a:stretch>
            <a:fillRect/>
          </a:stretch>
        </p:blipFill>
        <p:spPr>
          <a:xfrm>
            <a:off x="3659313" y="3061925"/>
            <a:ext cx="5324475" cy="2705100"/>
          </a:xfrm>
          <a:prstGeom prst="rect">
            <a:avLst/>
          </a:prstGeom>
          <a:noFill/>
          <a:ln>
            <a:noFill/>
          </a:ln>
        </p:spPr>
      </p:pic>
      <p:sp>
        <p:nvSpPr>
          <p:cNvPr id="533" name="Google Shape;533;p57"/>
          <p:cNvSpPr txBox="1"/>
          <p:nvPr/>
        </p:nvSpPr>
        <p:spPr>
          <a:xfrm>
            <a:off x="5773250" y="717298"/>
            <a:ext cx="3296100" cy="16581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B45F06"/>
                </a:solidFill>
                <a:latin typeface="Consolas"/>
                <a:ea typeface="Consolas"/>
                <a:cs typeface="Consolas"/>
                <a:sym typeface="Consolas"/>
              </a:rPr>
              <a:t>// This program prints "hello, world"</a:t>
            </a:r>
            <a:endParaRPr sz="1200">
              <a:solidFill>
                <a:srgbClr val="B45F06"/>
              </a:solidFill>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a:p>
            <a:pPr marL="0" lvl="0" indent="0" algn="l" rtl="0">
              <a:spcBef>
                <a:spcPts val="0"/>
              </a:spcBef>
              <a:spcAft>
                <a:spcPts val="0"/>
              </a:spcAft>
              <a:buNone/>
            </a:pPr>
            <a:r>
              <a:rPr lang="en-GB" sz="1200">
                <a:solidFill>
                  <a:srgbClr val="666666"/>
                </a:solidFill>
                <a:latin typeface="Consolas"/>
                <a:ea typeface="Consolas"/>
                <a:cs typeface="Consolas"/>
                <a:sym typeface="Consolas"/>
              </a:rPr>
              <a:t>#define NAME "world"</a:t>
            </a:r>
            <a:endParaRPr sz="1200">
              <a:solidFill>
                <a:srgbClr val="666666"/>
              </a:solidFill>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a:p>
            <a:pPr marL="0" lvl="0" indent="0" algn="l" rtl="0">
              <a:spcBef>
                <a:spcPts val="0"/>
              </a:spcBef>
              <a:spcAft>
                <a:spcPts val="0"/>
              </a:spcAft>
              <a:buNone/>
            </a:pPr>
            <a:r>
              <a:rPr lang="en-GB" sz="1200">
                <a:solidFill>
                  <a:srgbClr val="38761D"/>
                </a:solidFill>
                <a:latin typeface="Consolas"/>
                <a:ea typeface="Consolas"/>
                <a:cs typeface="Consolas"/>
                <a:sym typeface="Consolas"/>
              </a:rPr>
              <a:t>int</a:t>
            </a:r>
            <a:r>
              <a:rPr lang="en-GB" sz="1200">
                <a:latin typeface="Consolas"/>
                <a:ea typeface="Consolas"/>
                <a:cs typeface="Consolas"/>
                <a:sym typeface="Consolas"/>
              </a:rPr>
              <a:t> </a:t>
            </a:r>
            <a:r>
              <a:rPr lang="en-GB" sz="1200">
                <a:solidFill>
                  <a:srgbClr val="0B5394"/>
                </a:solidFill>
                <a:latin typeface="Consolas"/>
                <a:ea typeface="Consolas"/>
                <a:cs typeface="Consolas"/>
                <a:sym typeface="Consolas"/>
              </a:rPr>
              <a:t>main</a:t>
            </a:r>
            <a:r>
              <a:rPr lang="en-GB" sz="1200">
                <a:latin typeface="Consolas"/>
                <a:ea typeface="Consolas"/>
                <a:cs typeface="Consolas"/>
                <a:sym typeface="Consolas"/>
              </a:rPr>
              <a:t>( ) {</a:t>
            </a:r>
            <a:endParaRPr sz="1200">
              <a:latin typeface="Consolas"/>
              <a:ea typeface="Consolas"/>
              <a:cs typeface="Consolas"/>
              <a:sym typeface="Consolas"/>
            </a:endParaRPr>
          </a:p>
          <a:p>
            <a:pPr marL="0" lvl="0" indent="0" algn="l" rtl="0">
              <a:spcBef>
                <a:spcPts val="0"/>
              </a:spcBef>
              <a:spcAft>
                <a:spcPts val="0"/>
              </a:spcAft>
              <a:buNone/>
            </a:pPr>
            <a:r>
              <a:rPr lang="en-GB" sz="1200">
                <a:latin typeface="Consolas"/>
                <a:ea typeface="Consolas"/>
                <a:cs typeface="Consolas"/>
                <a:sym typeface="Consolas"/>
              </a:rPr>
              <a:t>        </a:t>
            </a:r>
            <a:r>
              <a:rPr lang="en-GB" sz="1200">
                <a:solidFill>
                  <a:srgbClr val="38761D"/>
                </a:solidFill>
                <a:latin typeface="Consolas"/>
                <a:ea typeface="Consolas"/>
                <a:cs typeface="Consolas"/>
                <a:sym typeface="Consolas"/>
              </a:rPr>
              <a:t>char *</a:t>
            </a:r>
            <a:r>
              <a:rPr lang="en-GB" sz="1200">
                <a:latin typeface="Consolas"/>
                <a:ea typeface="Consolas"/>
                <a:cs typeface="Consolas"/>
                <a:sym typeface="Consolas"/>
              </a:rPr>
              <a:t> name </a:t>
            </a:r>
            <a:r>
              <a:rPr lang="en-GB" sz="1200">
                <a:solidFill>
                  <a:srgbClr val="741B47"/>
                </a:solidFill>
                <a:latin typeface="Consolas"/>
                <a:ea typeface="Consolas"/>
                <a:cs typeface="Consolas"/>
                <a:sym typeface="Consolas"/>
              </a:rPr>
              <a:t>=</a:t>
            </a:r>
            <a:r>
              <a:rPr lang="en-GB" sz="1200">
                <a:latin typeface="Consolas"/>
                <a:ea typeface="Consolas"/>
                <a:cs typeface="Consolas"/>
                <a:sym typeface="Consolas"/>
              </a:rPr>
              <a:t> NAME;</a:t>
            </a:r>
            <a:endParaRPr sz="1200">
              <a:latin typeface="Consolas"/>
              <a:ea typeface="Consolas"/>
              <a:cs typeface="Consolas"/>
              <a:sym typeface="Consolas"/>
            </a:endParaRPr>
          </a:p>
          <a:p>
            <a:pPr marL="0" lvl="0" indent="0" algn="l" rtl="0">
              <a:spcBef>
                <a:spcPts val="0"/>
              </a:spcBef>
              <a:spcAft>
                <a:spcPts val="0"/>
              </a:spcAft>
              <a:buNone/>
            </a:pPr>
            <a:r>
              <a:rPr lang="en-GB" sz="1200">
                <a:latin typeface="Consolas"/>
                <a:ea typeface="Consolas"/>
                <a:cs typeface="Consolas"/>
                <a:sym typeface="Consolas"/>
              </a:rPr>
              <a:t>        printf(</a:t>
            </a:r>
            <a:r>
              <a:rPr lang="en-GB" sz="1200">
                <a:solidFill>
                  <a:srgbClr val="990000"/>
                </a:solidFill>
                <a:latin typeface="Consolas"/>
                <a:ea typeface="Consolas"/>
                <a:cs typeface="Consolas"/>
                <a:sym typeface="Consolas"/>
              </a:rPr>
              <a:t>"hello, %s\n"</a:t>
            </a:r>
            <a:r>
              <a:rPr lang="en-GB" sz="1200">
                <a:latin typeface="Consolas"/>
                <a:ea typeface="Consolas"/>
                <a:cs typeface="Consolas"/>
                <a:sym typeface="Consolas"/>
              </a:rPr>
              <a:t>, name);</a:t>
            </a:r>
            <a:endParaRPr sz="1200">
              <a:latin typeface="Consolas"/>
              <a:ea typeface="Consolas"/>
              <a:cs typeface="Consolas"/>
              <a:sym typeface="Consolas"/>
            </a:endParaRPr>
          </a:p>
          <a:p>
            <a:pPr marL="0" lvl="0" indent="0" algn="l" rtl="0">
              <a:spcBef>
                <a:spcPts val="0"/>
              </a:spcBef>
              <a:spcAft>
                <a:spcPts val="0"/>
              </a:spcAft>
              <a:buNone/>
            </a:pPr>
            <a:r>
              <a:rPr lang="en-GB"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a:p>
            <a:pPr marL="0" lvl="0" indent="0" algn="l" rtl="0">
              <a:spcBef>
                <a:spcPts val="0"/>
              </a:spcBef>
              <a:spcAft>
                <a:spcPts val="0"/>
              </a:spcAft>
              <a:buNone/>
            </a:pPr>
            <a:endParaRPr>
              <a:latin typeface="Consolas"/>
              <a:ea typeface="Consolas"/>
              <a:cs typeface="Consolas"/>
              <a:sym typeface="Consolas"/>
            </a:endParaRPr>
          </a:p>
        </p:txBody>
      </p:sp>
      <p:sp>
        <p:nvSpPr>
          <p:cNvPr id="534" name="Google Shape;534;p57"/>
          <p:cNvSpPr txBox="1"/>
          <p:nvPr/>
        </p:nvSpPr>
        <p:spPr>
          <a:xfrm>
            <a:off x="5773250" y="2375400"/>
            <a:ext cx="3296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Original Source Code</a:t>
            </a:r>
            <a:endParaRPr/>
          </a:p>
          <a:p>
            <a:pPr marL="0" lvl="0" indent="0" algn="ctr" rtl="0">
              <a:spcBef>
                <a:spcPts val="0"/>
              </a:spcBef>
              <a:spcAft>
                <a:spcPts val="0"/>
              </a:spcAft>
              <a:buNone/>
            </a:pPr>
            <a:r>
              <a:rPr lang="en-GB"/>
              <a:t>(helloworld.c)</a:t>
            </a:r>
            <a:endParaRPr/>
          </a:p>
        </p:txBody>
      </p:sp>
      <p:sp>
        <p:nvSpPr>
          <p:cNvPr id="535" name="Google Shape;535;p57"/>
          <p:cNvSpPr txBox="1"/>
          <p:nvPr/>
        </p:nvSpPr>
        <p:spPr>
          <a:xfrm>
            <a:off x="3574663" y="1211475"/>
            <a:ext cx="2081700" cy="1719000"/>
          </a:xfrm>
          <a:prstGeom prst="rect">
            <a:avLst/>
          </a:prstGeom>
          <a:solidFill>
            <a:srgbClr val="0B539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b="1" dirty="0">
                <a:solidFill>
                  <a:srgbClr val="FFFFFF"/>
                </a:solidFill>
              </a:rPr>
              <a:t>In this case, Ghidra did a reasonable job creating a higher level representation of the original source code from the </a:t>
            </a:r>
            <a:r>
              <a:rPr lang="en-GB" b="1" dirty="0" err="1">
                <a:solidFill>
                  <a:srgbClr val="FFFFFF"/>
                </a:solidFill>
                <a:latin typeface="Consolas"/>
                <a:ea typeface="Consolas"/>
                <a:cs typeface="Consolas"/>
                <a:sym typeface="Consolas"/>
              </a:rPr>
              <a:t>helloworld</a:t>
            </a:r>
            <a:r>
              <a:rPr lang="en-GB" b="1" dirty="0">
                <a:solidFill>
                  <a:srgbClr val="FFFFFF"/>
                </a:solidFill>
              </a:rPr>
              <a:t> ELF executable.</a:t>
            </a:r>
            <a:endParaRPr b="1" dirty="0">
              <a:solidFill>
                <a:srgbClr val="FFFFFF"/>
              </a:solidFill>
            </a:endParaRPr>
          </a:p>
        </p:txBody>
      </p:sp>
      <p:sp>
        <p:nvSpPr>
          <p:cNvPr id="2" name="Slide Number Placeholder 1">
            <a:extLst>
              <a:ext uri="{FF2B5EF4-FFF2-40B4-BE49-F238E27FC236}">
                <a16:creationId xmlns:a16="http://schemas.microsoft.com/office/drawing/2014/main" id="{B1BD7828-F459-5A44-8B61-E79304BA3F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8"/>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Examining</a:t>
            </a:r>
            <a:endParaRPr dirty="0"/>
          </a:p>
          <a:p>
            <a:pPr marL="0" lvl="0" indent="0" algn="ctr" rtl="0">
              <a:spcBef>
                <a:spcPts val="0"/>
              </a:spcBef>
              <a:spcAft>
                <a:spcPts val="0"/>
              </a:spcAft>
              <a:buNone/>
            </a:pPr>
            <a:r>
              <a:rPr lang="en-GB" dirty="0"/>
              <a:t>Ghidra</a:t>
            </a:r>
            <a:endParaRPr dirty="0"/>
          </a:p>
        </p:txBody>
      </p:sp>
      <p:sp>
        <p:nvSpPr>
          <p:cNvPr id="2" name="Slide Number Placeholder 1">
            <a:extLst>
              <a:ext uri="{FF2B5EF4-FFF2-40B4-BE49-F238E27FC236}">
                <a16:creationId xmlns:a16="http://schemas.microsoft.com/office/drawing/2014/main" id="{C30F299B-9B9D-3D42-B752-FC8C002CE8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9"/>
          <p:cNvSpPr txBox="1">
            <a:spLocks noGrp="1"/>
          </p:cNvSpPr>
          <p:nvPr>
            <p:ph type="title"/>
          </p:nvPr>
        </p:nvSpPr>
        <p:spPr>
          <a:xfrm>
            <a:off x="123015"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 Deeper Dive into the Ghidra Tool</a:t>
            </a:r>
            <a:endParaRPr sz="3600" dirty="0"/>
          </a:p>
        </p:txBody>
      </p:sp>
      <p:sp>
        <p:nvSpPr>
          <p:cNvPr id="548" name="Google Shape;548;p59"/>
          <p:cNvSpPr txBox="1">
            <a:spLocks noGrp="1"/>
          </p:cNvSpPr>
          <p:nvPr>
            <p:ph type="body" idx="1"/>
          </p:nvPr>
        </p:nvSpPr>
        <p:spPr>
          <a:xfrm>
            <a:off x="311700" y="1386914"/>
            <a:ext cx="8520600" cy="4555200"/>
          </a:xfrm>
          <a:prstGeom prst="rect">
            <a:avLst/>
          </a:prstGeom>
        </p:spPr>
        <p:txBody>
          <a:bodyPr spcFirstLastPara="1" wrap="square" lIns="91425" tIns="91425" rIns="91425" bIns="91425" anchor="t" anchorCtr="0">
            <a:noAutofit/>
          </a:bodyPr>
          <a:lstStyle/>
          <a:p>
            <a:pPr marL="285750" indent="-285750">
              <a:lnSpc>
                <a:spcPct val="100000"/>
              </a:lnSpc>
            </a:pPr>
            <a:r>
              <a:rPr lang="en-GB" sz="2000" dirty="0">
                <a:solidFill>
                  <a:schemeClr val="tx1"/>
                </a:solidFill>
              </a:rPr>
              <a:t>Ghidra is a software reverse engineering framework first released by the National Security Agency (NSA) in March, 2019.  Primary capabilities include:</a:t>
            </a:r>
          </a:p>
          <a:p>
            <a:pPr marL="0" lvl="0" indent="0" algn="l" rtl="0">
              <a:lnSpc>
                <a:spcPct val="100000"/>
              </a:lnSpc>
              <a:spcAft>
                <a:spcPts val="0"/>
              </a:spcAft>
              <a:buNone/>
            </a:pPr>
            <a:endParaRPr dirty="0">
              <a:solidFill>
                <a:schemeClr val="tx1"/>
              </a:solidFill>
            </a:endParaRPr>
          </a:p>
          <a:p>
            <a:pPr marL="457200" lvl="0" indent="-342900" algn="l" rtl="0">
              <a:lnSpc>
                <a:spcPct val="100000"/>
              </a:lnSpc>
              <a:spcAft>
                <a:spcPts val="0"/>
              </a:spcAft>
              <a:buSzPts val="1800"/>
              <a:buChar char="●"/>
            </a:pPr>
            <a:r>
              <a:rPr lang="en-GB" sz="2000" dirty="0">
                <a:solidFill>
                  <a:schemeClr val="tx1"/>
                </a:solidFill>
              </a:rPr>
              <a:t>Disassembly</a:t>
            </a:r>
            <a:endParaRPr sz="24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Results are highly annotated</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Functions identified</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Arguments and variables are identified</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Cross references</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Strings are shown</a:t>
            </a:r>
          </a:p>
          <a:p>
            <a:pPr marL="914400" lvl="1" indent="-317500" algn="l" rtl="0">
              <a:lnSpc>
                <a:spcPct val="100000"/>
              </a:lnSpc>
              <a:spcBef>
                <a:spcPts val="0"/>
              </a:spcBef>
              <a:spcAft>
                <a:spcPts val="0"/>
              </a:spcAft>
              <a:buSzPts val="1400"/>
              <a:buChar char="○"/>
            </a:pPr>
            <a:endParaRPr sz="1800" dirty="0">
              <a:solidFill>
                <a:schemeClr val="tx1"/>
              </a:solidFill>
            </a:endParaRPr>
          </a:p>
          <a:p>
            <a:pPr marL="457200" lvl="0" indent="-342900" algn="l" rtl="0">
              <a:lnSpc>
                <a:spcPct val="100000"/>
              </a:lnSpc>
              <a:spcAft>
                <a:spcPts val="0"/>
              </a:spcAft>
              <a:buSzPts val="1800"/>
              <a:buChar char="●"/>
            </a:pPr>
            <a:r>
              <a:rPr lang="en-GB" sz="2000" dirty="0">
                <a:solidFill>
                  <a:schemeClr val="tx1"/>
                </a:solidFill>
              </a:rPr>
              <a:t>Decompilation</a:t>
            </a:r>
            <a:endParaRPr sz="24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Provides a C language representation of the program</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Reconstructs logical and mathematical expressions</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Identifies arguments, variables, and function calls</a:t>
            </a:r>
            <a:endParaRPr sz="1800" dirty="0">
              <a:solidFill>
                <a:schemeClr val="tx1"/>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204D76C3-462C-334E-B402-EC4EC21C0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0"/>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Other Ghidra Features</a:t>
            </a:r>
            <a:endParaRPr sz="3600" dirty="0"/>
          </a:p>
        </p:txBody>
      </p:sp>
      <p:sp>
        <p:nvSpPr>
          <p:cNvPr id="554" name="Google Shape;554;p60"/>
          <p:cNvSpPr txBox="1">
            <a:spLocks noGrp="1"/>
          </p:cNvSpPr>
          <p:nvPr>
            <p:ph type="body" idx="1"/>
          </p:nvPr>
        </p:nvSpPr>
        <p:spPr>
          <a:xfrm>
            <a:off x="311700" y="1783376"/>
            <a:ext cx="8520600" cy="4555200"/>
          </a:xfrm>
          <a:prstGeom prst="rect">
            <a:avLst/>
          </a:prstGeom>
        </p:spPr>
        <p:txBody>
          <a:bodyPr spcFirstLastPara="1" wrap="square" lIns="91425" tIns="91425" rIns="91425" bIns="91425" anchor="t" anchorCtr="0">
            <a:noAutofit/>
          </a:bodyPr>
          <a:lstStyle/>
          <a:p>
            <a:pPr marL="457200" lvl="0" indent="-342900" algn="l" rtl="0">
              <a:lnSpc>
                <a:spcPct val="100000"/>
              </a:lnSpc>
              <a:buSzPts val="1800"/>
              <a:buChar char="●"/>
            </a:pPr>
            <a:r>
              <a:rPr lang="en-GB" sz="2400" dirty="0">
                <a:solidFill>
                  <a:schemeClr val="tx1"/>
                </a:solidFill>
              </a:rPr>
              <a:t>Several integrated views of the program</a:t>
            </a:r>
            <a:endParaRPr sz="2400" dirty="0">
              <a:solidFill>
                <a:schemeClr val="tx1"/>
              </a:solidFill>
            </a:endParaRPr>
          </a:p>
          <a:p>
            <a:pPr marL="914400" lvl="1" indent="-317500" algn="l" rtl="0">
              <a:lnSpc>
                <a:spcPct val="100000"/>
              </a:lnSpc>
              <a:spcBef>
                <a:spcPts val="0"/>
              </a:spcBef>
              <a:buSzPts val="1400"/>
              <a:buChar char="○"/>
            </a:pPr>
            <a:r>
              <a:rPr lang="en-GB" sz="1800" dirty="0">
                <a:solidFill>
                  <a:schemeClr val="tx1"/>
                </a:solidFill>
              </a:rPr>
              <a:t>Navigate easily between disassembly, </a:t>
            </a:r>
            <a:r>
              <a:rPr lang="en-GB" sz="1800" dirty="0" err="1">
                <a:solidFill>
                  <a:schemeClr val="tx1"/>
                </a:solidFill>
              </a:rPr>
              <a:t>decompilation</a:t>
            </a:r>
            <a:r>
              <a:rPr lang="en-GB" sz="1800" dirty="0">
                <a:solidFill>
                  <a:schemeClr val="tx1"/>
                </a:solidFill>
              </a:rPr>
              <a:t>, function listing, strings listing, memory map, etc.</a:t>
            </a:r>
            <a:endParaRPr sz="1800" dirty="0">
              <a:solidFill>
                <a:schemeClr val="tx1"/>
              </a:solidFill>
            </a:endParaRPr>
          </a:p>
          <a:p>
            <a:pPr marL="457200" lvl="0" indent="-342900" algn="l" rtl="0">
              <a:lnSpc>
                <a:spcPct val="100000"/>
              </a:lnSpc>
              <a:buSzPts val="1800"/>
              <a:buChar char="●"/>
            </a:pPr>
            <a:r>
              <a:rPr lang="en-GB" sz="2400" dirty="0">
                <a:solidFill>
                  <a:schemeClr val="tx1"/>
                </a:solidFill>
              </a:rPr>
              <a:t>Edit function signatures, argument and variable names</a:t>
            </a:r>
            <a:endParaRPr sz="2400" dirty="0">
              <a:solidFill>
                <a:schemeClr val="tx1"/>
              </a:solidFill>
            </a:endParaRPr>
          </a:p>
          <a:p>
            <a:pPr marL="457200" lvl="0" indent="-342900" algn="l" rtl="0">
              <a:lnSpc>
                <a:spcPct val="100000"/>
              </a:lnSpc>
              <a:buSzPts val="1800"/>
              <a:buChar char="●"/>
            </a:pPr>
            <a:r>
              <a:rPr lang="en-GB" sz="2400" dirty="0">
                <a:solidFill>
                  <a:schemeClr val="tx1"/>
                </a:solidFill>
              </a:rPr>
              <a:t>Add comments and annotations during manual analysis</a:t>
            </a:r>
            <a:endParaRPr sz="2400" dirty="0">
              <a:solidFill>
                <a:schemeClr val="tx1"/>
              </a:solidFill>
            </a:endParaRPr>
          </a:p>
          <a:p>
            <a:pPr marL="457200" lvl="0" indent="-342900" algn="l" rtl="0">
              <a:lnSpc>
                <a:spcPct val="100000"/>
              </a:lnSpc>
              <a:buSzPts val="1800"/>
              <a:buChar char="●"/>
            </a:pPr>
            <a:r>
              <a:rPr lang="en-GB" sz="2400" dirty="0">
                <a:solidFill>
                  <a:schemeClr val="tx1"/>
                </a:solidFill>
              </a:rPr>
              <a:t>Rich filtering interfaces</a:t>
            </a:r>
            <a:endParaRPr sz="2400" dirty="0">
              <a:solidFill>
                <a:schemeClr val="tx1"/>
              </a:solidFill>
            </a:endParaRPr>
          </a:p>
          <a:p>
            <a:pPr marL="457200" lvl="0" indent="-342900" algn="l" rtl="0">
              <a:lnSpc>
                <a:spcPct val="100000"/>
              </a:lnSpc>
              <a:buSzPts val="1800"/>
              <a:buChar char="●"/>
            </a:pPr>
            <a:r>
              <a:rPr lang="en-GB" sz="2400" dirty="0">
                <a:solidFill>
                  <a:schemeClr val="tx1"/>
                </a:solidFill>
              </a:rPr>
              <a:t>Scripting support to extend capabilities and automate tasks</a:t>
            </a:r>
            <a:endParaRPr sz="2400" dirty="0">
              <a:solidFill>
                <a:schemeClr val="tx1"/>
              </a:solidFill>
            </a:endParaRPr>
          </a:p>
        </p:txBody>
      </p:sp>
      <p:sp>
        <p:nvSpPr>
          <p:cNvPr id="2" name="Slide Number Placeholder 1">
            <a:extLst>
              <a:ext uri="{FF2B5EF4-FFF2-40B4-BE49-F238E27FC236}">
                <a16:creationId xmlns:a16="http://schemas.microsoft.com/office/drawing/2014/main" id="{2A99A394-AE72-6E42-99E5-CE21701779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1"/>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Ghidra Supported Architectures</a:t>
            </a:r>
            <a:endParaRPr sz="3600" dirty="0"/>
          </a:p>
        </p:txBody>
      </p:sp>
      <p:sp>
        <p:nvSpPr>
          <p:cNvPr id="560" name="Google Shape;560;p6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342900"/>
            <a:r>
              <a:rPr lang="en-GB" sz="2400" dirty="0">
                <a:solidFill>
                  <a:schemeClr val="tx1"/>
                </a:solidFill>
              </a:rPr>
              <a:t>Ghidra supports a variety of architectures including:</a:t>
            </a:r>
            <a:endParaRPr sz="2400" dirty="0">
              <a:solidFill>
                <a:schemeClr val="tx1"/>
              </a:solidFill>
            </a:endParaRPr>
          </a:p>
          <a:p>
            <a:pPr lvl="1" indent="-342900">
              <a:buSzPts val="1800"/>
              <a:buChar char="●"/>
            </a:pPr>
            <a:r>
              <a:rPr lang="en-GB" sz="2000" dirty="0">
                <a:solidFill>
                  <a:schemeClr val="tx1"/>
                </a:solidFill>
              </a:rPr>
              <a:t>X86</a:t>
            </a:r>
            <a:endParaRPr sz="2000" dirty="0">
              <a:solidFill>
                <a:schemeClr val="tx1"/>
              </a:solidFill>
            </a:endParaRPr>
          </a:p>
          <a:p>
            <a:pPr lvl="1" indent="-342900">
              <a:spcBef>
                <a:spcPts val="0"/>
              </a:spcBef>
              <a:buSzPts val="1800"/>
              <a:buChar char="●"/>
            </a:pPr>
            <a:r>
              <a:rPr lang="en-GB" sz="2000" dirty="0">
                <a:solidFill>
                  <a:schemeClr val="tx1"/>
                </a:solidFill>
              </a:rPr>
              <a:t>ARM</a:t>
            </a:r>
            <a:endParaRPr sz="2000" dirty="0">
              <a:solidFill>
                <a:schemeClr val="tx1"/>
              </a:solidFill>
            </a:endParaRPr>
          </a:p>
          <a:p>
            <a:pPr lvl="1" indent="-342900">
              <a:spcBef>
                <a:spcPts val="0"/>
              </a:spcBef>
              <a:buSzPts val="1800"/>
              <a:buChar char="●"/>
            </a:pPr>
            <a:r>
              <a:rPr lang="en-GB" sz="2000" dirty="0">
                <a:solidFill>
                  <a:schemeClr val="tx1"/>
                </a:solidFill>
              </a:rPr>
              <a:t>PowerPC</a:t>
            </a:r>
            <a:endParaRPr sz="2000" dirty="0">
              <a:solidFill>
                <a:schemeClr val="tx1"/>
              </a:solidFill>
            </a:endParaRPr>
          </a:p>
          <a:p>
            <a:pPr lvl="1" indent="-342900">
              <a:spcBef>
                <a:spcPts val="0"/>
              </a:spcBef>
              <a:buSzPts val="1800"/>
              <a:buChar char="●"/>
            </a:pPr>
            <a:r>
              <a:rPr lang="en-GB" sz="2000" dirty="0">
                <a:solidFill>
                  <a:schemeClr val="tx1"/>
                </a:solidFill>
              </a:rPr>
              <a:t>MIPS</a:t>
            </a:r>
            <a:endParaRPr sz="2000" dirty="0">
              <a:solidFill>
                <a:schemeClr val="tx1"/>
              </a:solidFill>
            </a:endParaRPr>
          </a:p>
          <a:p>
            <a:pPr lvl="1" indent="-342900">
              <a:spcBef>
                <a:spcPts val="0"/>
              </a:spcBef>
              <a:buSzPts val="1800"/>
              <a:buChar char="●"/>
            </a:pPr>
            <a:r>
              <a:rPr lang="en-GB" sz="2000" dirty="0">
                <a:solidFill>
                  <a:schemeClr val="tx1"/>
                </a:solidFill>
              </a:rPr>
              <a:t>Java bytecode</a:t>
            </a:r>
            <a:endParaRPr dirty="0">
              <a:solidFill>
                <a:schemeClr val="tx1"/>
              </a:solidFill>
            </a:endParaRPr>
          </a:p>
        </p:txBody>
      </p:sp>
      <p:sp>
        <p:nvSpPr>
          <p:cNvPr id="2" name="Slide Number Placeholder 1">
            <a:extLst>
              <a:ext uri="{FF2B5EF4-FFF2-40B4-BE49-F238E27FC236}">
                <a16:creationId xmlns:a16="http://schemas.microsoft.com/office/drawing/2014/main" id="{CC6C9619-4886-9840-845B-BB2F2867B3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2"/>
          <p:cNvSpPr txBox="1">
            <a:spLocks noGrp="1"/>
          </p:cNvSpPr>
          <p:nvPr>
            <p:ph type="title"/>
          </p:nvPr>
        </p:nvSpPr>
        <p:spPr>
          <a:xfrm>
            <a:off x="198596"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Ghidra Definitions</a:t>
            </a:r>
            <a:endParaRPr sz="3600" dirty="0"/>
          </a:p>
        </p:txBody>
      </p:sp>
      <p:sp>
        <p:nvSpPr>
          <p:cNvPr id="566" name="Google Shape;566;p62"/>
          <p:cNvSpPr txBox="1">
            <a:spLocks noGrp="1"/>
          </p:cNvSpPr>
          <p:nvPr>
            <p:ph type="body" idx="1"/>
          </p:nvPr>
        </p:nvSpPr>
        <p:spPr>
          <a:xfrm>
            <a:off x="0" y="879178"/>
            <a:ext cx="8917792"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b="1" dirty="0">
                <a:solidFill>
                  <a:schemeClr val="tx1"/>
                </a:solidFill>
              </a:rPr>
              <a:t>Program</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 unit of software or data that can be viewed and </a:t>
            </a:r>
            <a:r>
              <a:rPr lang="en-GB" sz="1600" dirty="0" err="1">
                <a:solidFill>
                  <a:schemeClr val="tx1"/>
                </a:solidFill>
              </a:rPr>
              <a:t>analyzed</a:t>
            </a:r>
            <a:r>
              <a:rPr lang="en-GB" sz="1600" dirty="0">
                <a:solidFill>
                  <a:schemeClr val="tx1"/>
                </a:solidFill>
              </a:rPr>
              <a:t> within Ghidra</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Supported formats include</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Executable and Linkable Format (ELF)</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Portable Executable (PE)</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Raw binary files</a:t>
            </a:r>
            <a:endParaRPr sz="1600" dirty="0">
              <a:solidFill>
                <a:schemeClr val="tx1"/>
              </a:solidFill>
            </a:endParaRPr>
          </a:p>
          <a:p>
            <a:pPr marL="457200" lvl="0" indent="-342900" algn="l" rtl="0">
              <a:lnSpc>
                <a:spcPct val="100000"/>
              </a:lnSpc>
              <a:spcBef>
                <a:spcPts val="0"/>
              </a:spcBef>
              <a:spcAft>
                <a:spcPts val="0"/>
              </a:spcAft>
              <a:buSzPts val="1800"/>
              <a:buChar char="●"/>
            </a:pPr>
            <a:r>
              <a:rPr lang="en-GB" sz="2000" b="1" dirty="0">
                <a:solidFill>
                  <a:schemeClr val="tx1"/>
                </a:solidFill>
              </a:rPr>
              <a:t>Project</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 collection programs and associated configuration information </a:t>
            </a:r>
            <a:endParaRPr sz="1600" dirty="0">
              <a:solidFill>
                <a:schemeClr val="tx1"/>
              </a:solidFill>
            </a:endParaRPr>
          </a:p>
          <a:p>
            <a:pPr marL="457200" lvl="0" indent="-342900" algn="l" rtl="0">
              <a:lnSpc>
                <a:spcPct val="100000"/>
              </a:lnSpc>
              <a:spcBef>
                <a:spcPts val="0"/>
              </a:spcBef>
              <a:spcAft>
                <a:spcPts val="0"/>
              </a:spcAft>
              <a:buSzPts val="1800"/>
              <a:buChar char="●"/>
            </a:pPr>
            <a:r>
              <a:rPr lang="en-GB" sz="2000" b="1" dirty="0">
                <a:solidFill>
                  <a:schemeClr val="tx1"/>
                </a:solidFill>
              </a:rPr>
              <a:t>Plugin</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 building block that adds a unit of functionality to Ghidra.</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Can be combined with other plugins to create higher level functionality</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Ghidra comes with a set of plugins, but more can be added</a:t>
            </a:r>
            <a:endParaRPr sz="1600" dirty="0">
              <a:solidFill>
                <a:schemeClr val="tx1"/>
              </a:solidFill>
            </a:endParaRPr>
          </a:p>
          <a:p>
            <a:pPr marL="457200" lvl="0" indent="-342900" algn="l" rtl="0">
              <a:lnSpc>
                <a:spcPct val="100000"/>
              </a:lnSpc>
              <a:spcBef>
                <a:spcPts val="0"/>
              </a:spcBef>
              <a:spcAft>
                <a:spcPts val="0"/>
              </a:spcAft>
              <a:buSzPts val="1800"/>
              <a:buChar char="●"/>
            </a:pPr>
            <a:r>
              <a:rPr lang="en-GB" sz="2000" b="1" dirty="0">
                <a:solidFill>
                  <a:schemeClr val="tx1"/>
                </a:solidFill>
              </a:rPr>
              <a:t>Tool</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 collection of plugins that together provide a GUI for performing reverse engineering tasks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Ghidra’s Code Browser tool is available by default and has all the Core plugins included</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Additional tools can be defined</a:t>
            </a:r>
            <a:endParaRPr sz="1600" dirty="0">
              <a:solidFill>
                <a:schemeClr val="tx1"/>
              </a:solidFill>
            </a:endParaRPr>
          </a:p>
          <a:p>
            <a:pPr marL="0" lvl="0" indent="0" algn="ctr" rtl="0">
              <a:spcBef>
                <a:spcPts val="1600"/>
              </a:spcBef>
              <a:spcAft>
                <a:spcPts val="1600"/>
              </a:spcAft>
              <a:buNone/>
            </a:pPr>
            <a:r>
              <a:rPr lang="en-GB" dirty="0">
                <a:solidFill>
                  <a:schemeClr val="tx1"/>
                </a:solidFill>
              </a:rPr>
              <a:t>Refer to the glossary in the Ghidra Help for additional definitions</a:t>
            </a:r>
            <a:endParaRPr dirty="0">
              <a:solidFill>
                <a:schemeClr val="tx1"/>
              </a:solidFill>
            </a:endParaRPr>
          </a:p>
        </p:txBody>
      </p:sp>
      <p:sp>
        <p:nvSpPr>
          <p:cNvPr id="2" name="Slide Number Placeholder 1">
            <a:extLst>
              <a:ext uri="{FF2B5EF4-FFF2-40B4-BE49-F238E27FC236}">
                <a16:creationId xmlns:a16="http://schemas.microsoft.com/office/drawing/2014/main" id="{FF8701F3-44D9-8A4F-BADF-C36E950B0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3"/>
          <p:cNvSpPr txBox="1">
            <a:spLocks noGrp="1"/>
          </p:cNvSpPr>
          <p:nvPr>
            <p:ph type="title"/>
          </p:nvPr>
        </p:nvSpPr>
        <p:spPr>
          <a:xfrm>
            <a:off x="0" y="59434"/>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Ghidra Project Window</a:t>
            </a:r>
            <a:endParaRPr sz="3600" dirty="0"/>
          </a:p>
        </p:txBody>
      </p:sp>
      <p:sp>
        <p:nvSpPr>
          <p:cNvPr id="572" name="Google Shape;572;p63"/>
          <p:cNvSpPr txBox="1">
            <a:spLocks noGrp="1"/>
          </p:cNvSpPr>
          <p:nvPr>
            <p:ph type="body" idx="1"/>
          </p:nvPr>
        </p:nvSpPr>
        <p:spPr>
          <a:xfrm>
            <a:off x="123014" y="948730"/>
            <a:ext cx="8898143"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The first window you encounter after launching Ghidra is the Project Window</a:t>
            </a:r>
            <a:endParaRPr sz="20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The Project Window is the interface for creating and managing </a:t>
            </a:r>
            <a:r>
              <a:rPr lang="en-GB" sz="2000" b="1" dirty="0">
                <a:solidFill>
                  <a:schemeClr val="tx1"/>
                </a:solidFill>
              </a:rPr>
              <a:t>projects</a:t>
            </a:r>
            <a:r>
              <a:rPr lang="en-GB" sz="2000" dirty="0">
                <a:solidFill>
                  <a:schemeClr val="tx1"/>
                </a:solidFill>
              </a:rPr>
              <a:t> </a:t>
            </a:r>
            <a:endParaRPr sz="2000" dirty="0">
              <a:solidFill>
                <a:schemeClr val="tx1"/>
              </a:solidFill>
            </a:endParaRPr>
          </a:p>
        </p:txBody>
      </p:sp>
      <p:pic>
        <p:nvPicPr>
          <p:cNvPr id="573" name="Google Shape;573;p63"/>
          <p:cNvPicPr preferRelativeResize="0"/>
          <p:nvPr/>
        </p:nvPicPr>
        <p:blipFill>
          <a:blip r:embed="rId3">
            <a:alphaModFix/>
          </a:blip>
          <a:stretch>
            <a:fillRect/>
          </a:stretch>
        </p:blipFill>
        <p:spPr>
          <a:xfrm>
            <a:off x="3798400" y="2316401"/>
            <a:ext cx="5033900" cy="3775425"/>
          </a:xfrm>
          <a:prstGeom prst="rect">
            <a:avLst/>
          </a:prstGeom>
          <a:noFill/>
          <a:ln>
            <a:noFill/>
          </a:ln>
        </p:spPr>
      </p:pic>
      <p:cxnSp>
        <p:nvCxnSpPr>
          <p:cNvPr id="574" name="Google Shape;574;p63"/>
          <p:cNvCxnSpPr>
            <a:cxnSpLocks/>
            <a:stCxn id="575" idx="3"/>
          </p:cNvCxnSpPr>
          <p:nvPr/>
        </p:nvCxnSpPr>
        <p:spPr>
          <a:xfrm flipV="1">
            <a:off x="2860050" y="3104426"/>
            <a:ext cx="1035900" cy="170908"/>
          </a:xfrm>
          <a:prstGeom prst="straightConnector1">
            <a:avLst/>
          </a:prstGeom>
          <a:noFill/>
          <a:ln w="28575" cap="flat" cmpd="sng">
            <a:solidFill>
              <a:srgbClr val="000000"/>
            </a:solidFill>
            <a:prstDash val="solid"/>
            <a:round/>
            <a:headEnd type="none" w="med" len="med"/>
            <a:tailEnd type="triangle" w="med" len="med"/>
          </a:ln>
        </p:spPr>
      </p:cxnSp>
      <p:sp>
        <p:nvSpPr>
          <p:cNvPr id="575" name="Google Shape;575;p63"/>
          <p:cNvSpPr txBox="1"/>
          <p:nvPr/>
        </p:nvSpPr>
        <p:spPr>
          <a:xfrm>
            <a:off x="773850" y="2646325"/>
            <a:ext cx="2086200" cy="1258018"/>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rPr>
              <a:t>The Tool Chest </a:t>
            </a:r>
            <a:endParaRPr dirty="0">
              <a:solidFill>
                <a:srgbClr val="FFFFFF"/>
              </a:solidFill>
            </a:endParaRPr>
          </a:p>
          <a:p>
            <a:pPr marL="0" lvl="0" indent="0" algn="ctr" rtl="0">
              <a:spcBef>
                <a:spcPts val="0"/>
              </a:spcBef>
              <a:spcAft>
                <a:spcPts val="0"/>
              </a:spcAft>
              <a:buNone/>
            </a:pPr>
            <a:r>
              <a:rPr lang="en-GB" dirty="0">
                <a:solidFill>
                  <a:srgbClr val="FFFFFF"/>
                </a:solidFill>
              </a:rPr>
              <a:t>shows available </a:t>
            </a:r>
            <a:r>
              <a:rPr lang="en-GB" b="1" dirty="0">
                <a:solidFill>
                  <a:srgbClr val="FFFFFF"/>
                </a:solidFill>
              </a:rPr>
              <a:t>tools</a:t>
            </a:r>
            <a:endParaRPr b="1" dirty="0">
              <a:solidFill>
                <a:srgbClr val="FFFFFF"/>
              </a:solidFill>
            </a:endParaRPr>
          </a:p>
          <a:p>
            <a:pPr marL="0" lvl="0" indent="0" algn="ctr" rtl="0">
              <a:spcBef>
                <a:spcPts val="0"/>
              </a:spcBef>
              <a:spcAft>
                <a:spcPts val="0"/>
              </a:spcAft>
              <a:buNone/>
            </a:pPr>
            <a:r>
              <a:rPr lang="en-GB" dirty="0">
                <a:solidFill>
                  <a:srgbClr val="FFFFFF"/>
                </a:solidFill>
              </a:rPr>
              <a:t>The dragon icon represents the </a:t>
            </a:r>
            <a:endParaRPr dirty="0">
              <a:solidFill>
                <a:srgbClr val="FFFFFF"/>
              </a:solidFill>
            </a:endParaRPr>
          </a:p>
          <a:p>
            <a:pPr marL="0" lvl="0" indent="0" algn="ctr" rtl="0">
              <a:spcBef>
                <a:spcPts val="0"/>
              </a:spcBef>
              <a:spcAft>
                <a:spcPts val="0"/>
              </a:spcAft>
              <a:buNone/>
            </a:pPr>
            <a:r>
              <a:rPr lang="en-GB" dirty="0">
                <a:solidFill>
                  <a:srgbClr val="FFFFFF"/>
                </a:solidFill>
              </a:rPr>
              <a:t>Code Browser tool</a:t>
            </a:r>
            <a:endParaRPr dirty="0">
              <a:solidFill>
                <a:srgbClr val="FFFFFF"/>
              </a:solidFill>
            </a:endParaRPr>
          </a:p>
        </p:txBody>
      </p:sp>
      <p:cxnSp>
        <p:nvCxnSpPr>
          <p:cNvPr id="576" name="Google Shape;576;p63"/>
          <p:cNvCxnSpPr>
            <a:stCxn id="577" idx="3"/>
          </p:cNvCxnSpPr>
          <p:nvPr/>
        </p:nvCxnSpPr>
        <p:spPr>
          <a:xfrm rot="10800000" flipH="1">
            <a:off x="3181350" y="3762400"/>
            <a:ext cx="963600" cy="1426200"/>
          </a:xfrm>
          <a:prstGeom prst="straightConnector1">
            <a:avLst/>
          </a:prstGeom>
          <a:noFill/>
          <a:ln w="28575" cap="flat" cmpd="sng">
            <a:solidFill>
              <a:srgbClr val="000000"/>
            </a:solidFill>
            <a:prstDash val="solid"/>
            <a:round/>
            <a:headEnd type="none" w="med" len="med"/>
            <a:tailEnd type="triangle" w="med" len="med"/>
          </a:ln>
        </p:spPr>
      </p:cxnSp>
      <p:sp>
        <p:nvSpPr>
          <p:cNvPr id="577" name="Google Shape;577;p63"/>
          <p:cNvSpPr txBox="1"/>
          <p:nvPr/>
        </p:nvSpPr>
        <p:spPr>
          <a:xfrm>
            <a:off x="773850" y="4684450"/>
            <a:ext cx="2407500" cy="1008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The Active Project panel shows the programs loaded into the current project and available for analysis</a:t>
            </a:r>
            <a:endParaRPr>
              <a:solidFill>
                <a:srgbClr val="FFFFFF"/>
              </a:solidFill>
            </a:endParaRPr>
          </a:p>
        </p:txBody>
      </p:sp>
      <p:sp>
        <p:nvSpPr>
          <p:cNvPr id="2" name="Slide Number Placeholder 1">
            <a:extLst>
              <a:ext uri="{FF2B5EF4-FFF2-40B4-BE49-F238E27FC236}">
                <a16:creationId xmlns:a16="http://schemas.microsoft.com/office/drawing/2014/main" id="{94F15786-D21B-4F4B-918F-05E32DB439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4"/>
          <p:cNvSpPr txBox="1">
            <a:spLocks noGrp="1"/>
          </p:cNvSpPr>
          <p:nvPr>
            <p:ph type="title"/>
          </p:nvPr>
        </p:nvSpPr>
        <p:spPr>
          <a:xfrm>
            <a:off x="108500"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Code Browser Tool</a:t>
            </a:r>
            <a:endParaRPr sz="3600" dirty="0"/>
          </a:p>
        </p:txBody>
      </p:sp>
      <p:sp>
        <p:nvSpPr>
          <p:cNvPr id="583" name="Google Shape;583;p64"/>
          <p:cNvSpPr txBox="1">
            <a:spLocks noGrp="1"/>
          </p:cNvSpPr>
          <p:nvPr>
            <p:ph type="body" idx="1"/>
          </p:nvPr>
        </p:nvSpPr>
        <p:spPr>
          <a:xfrm>
            <a:off x="0" y="1536625"/>
            <a:ext cx="37977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The Code Browser tool is the primary GUI interface you will use</a:t>
            </a:r>
            <a:endParaRPr sz="20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It contains a variety of visible views by default</a:t>
            </a:r>
            <a:endParaRPr sz="2000"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Views can be moved by clicking the title bar then dragging the tool</a:t>
            </a:r>
            <a:endParaRPr sz="1600"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Views can be moved within the main Code Browser window or fully detached</a:t>
            </a:r>
            <a:endParaRPr sz="16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Additional views can be added by selecting them from the Window menu</a:t>
            </a:r>
            <a:endParaRPr sz="2000" dirty="0">
              <a:solidFill>
                <a:schemeClr val="tx1"/>
              </a:solidFill>
            </a:endParaRPr>
          </a:p>
        </p:txBody>
      </p:sp>
      <p:pic>
        <p:nvPicPr>
          <p:cNvPr id="584" name="Google Shape;584;p64"/>
          <p:cNvPicPr preferRelativeResize="0"/>
          <p:nvPr/>
        </p:nvPicPr>
        <p:blipFill>
          <a:blip r:embed="rId3">
            <a:alphaModFix/>
          </a:blip>
          <a:stretch>
            <a:fillRect/>
          </a:stretch>
        </p:blipFill>
        <p:spPr>
          <a:xfrm>
            <a:off x="3860800" y="1654629"/>
            <a:ext cx="5123899" cy="3666745"/>
          </a:xfrm>
          <a:prstGeom prst="rect">
            <a:avLst/>
          </a:prstGeom>
          <a:noFill/>
          <a:ln>
            <a:noFill/>
          </a:ln>
        </p:spPr>
      </p:pic>
      <p:sp>
        <p:nvSpPr>
          <p:cNvPr id="2" name="Slide Number Placeholder 1">
            <a:extLst>
              <a:ext uri="{FF2B5EF4-FFF2-40B4-BE49-F238E27FC236}">
                <a16:creationId xmlns:a16="http://schemas.microsoft.com/office/drawing/2014/main" id="{E6D3B680-E40C-4342-8762-BE3B61B2DB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5"/>
          <p:cNvSpPr txBox="1">
            <a:spLocks noGrp="1"/>
          </p:cNvSpPr>
          <p:nvPr>
            <p:ph type="title"/>
          </p:nvPr>
        </p:nvSpPr>
        <p:spPr>
          <a:xfrm>
            <a:off x="220879" y="18627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Code Browser Tool: Default Views</a:t>
            </a:r>
            <a:endParaRPr sz="3600" dirty="0"/>
          </a:p>
        </p:txBody>
      </p:sp>
      <p:pic>
        <p:nvPicPr>
          <p:cNvPr id="591" name="Google Shape;591;p65"/>
          <p:cNvPicPr preferRelativeResize="0"/>
          <p:nvPr/>
        </p:nvPicPr>
        <p:blipFill>
          <a:blip r:embed="rId3">
            <a:alphaModFix/>
          </a:blip>
          <a:stretch>
            <a:fillRect/>
          </a:stretch>
        </p:blipFill>
        <p:spPr>
          <a:xfrm>
            <a:off x="1465559" y="1536625"/>
            <a:ext cx="7366741" cy="4555200"/>
          </a:xfrm>
          <a:prstGeom prst="rect">
            <a:avLst/>
          </a:prstGeom>
          <a:noFill/>
          <a:ln>
            <a:noFill/>
          </a:ln>
        </p:spPr>
      </p:pic>
      <p:sp>
        <p:nvSpPr>
          <p:cNvPr id="592" name="Google Shape;592;p65"/>
          <p:cNvSpPr txBox="1"/>
          <p:nvPr/>
        </p:nvSpPr>
        <p:spPr>
          <a:xfrm>
            <a:off x="3528900" y="3356125"/>
            <a:ext cx="2086200" cy="458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Listing View</a:t>
            </a:r>
            <a:endParaRPr>
              <a:solidFill>
                <a:srgbClr val="FFFFFF"/>
              </a:solidFill>
            </a:endParaRPr>
          </a:p>
        </p:txBody>
      </p:sp>
      <p:sp>
        <p:nvSpPr>
          <p:cNvPr id="593" name="Google Shape;593;p65"/>
          <p:cNvSpPr txBox="1"/>
          <p:nvPr/>
        </p:nvSpPr>
        <p:spPr>
          <a:xfrm>
            <a:off x="6769075" y="3110025"/>
            <a:ext cx="1829400" cy="458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Decompiler View</a:t>
            </a:r>
            <a:endParaRPr dirty="0">
              <a:solidFill>
                <a:srgbClr val="FFFFFF"/>
              </a:solidFill>
            </a:endParaRPr>
          </a:p>
        </p:txBody>
      </p:sp>
      <p:sp>
        <p:nvSpPr>
          <p:cNvPr id="594" name="Google Shape;594;p65"/>
          <p:cNvSpPr txBox="1"/>
          <p:nvPr/>
        </p:nvSpPr>
        <p:spPr>
          <a:xfrm>
            <a:off x="311700" y="2330475"/>
            <a:ext cx="870600" cy="7116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Program Trees</a:t>
            </a:r>
            <a:endParaRPr>
              <a:solidFill>
                <a:srgbClr val="FFFFFF"/>
              </a:solidFill>
            </a:endParaRPr>
          </a:p>
          <a:p>
            <a:pPr marL="0" lvl="0" indent="0" algn="ctr" rtl="0">
              <a:spcBef>
                <a:spcPts val="0"/>
              </a:spcBef>
              <a:spcAft>
                <a:spcPts val="0"/>
              </a:spcAft>
              <a:buNone/>
            </a:pPr>
            <a:r>
              <a:rPr lang="en-GB">
                <a:solidFill>
                  <a:srgbClr val="FFFFFF"/>
                </a:solidFill>
              </a:rPr>
              <a:t>View </a:t>
            </a:r>
            <a:endParaRPr>
              <a:solidFill>
                <a:srgbClr val="FFFFFF"/>
              </a:solidFill>
            </a:endParaRPr>
          </a:p>
        </p:txBody>
      </p:sp>
      <p:sp>
        <p:nvSpPr>
          <p:cNvPr id="595" name="Google Shape;595;p65"/>
          <p:cNvSpPr txBox="1"/>
          <p:nvPr/>
        </p:nvSpPr>
        <p:spPr>
          <a:xfrm>
            <a:off x="356850" y="3481225"/>
            <a:ext cx="780300" cy="6660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Symbol Tree</a:t>
            </a:r>
            <a:endParaRPr>
              <a:solidFill>
                <a:srgbClr val="FFFFFF"/>
              </a:solidFill>
            </a:endParaRPr>
          </a:p>
          <a:p>
            <a:pPr marL="0" lvl="0" indent="0" algn="ctr" rtl="0">
              <a:spcBef>
                <a:spcPts val="0"/>
              </a:spcBef>
              <a:spcAft>
                <a:spcPts val="0"/>
              </a:spcAft>
              <a:buNone/>
            </a:pPr>
            <a:r>
              <a:rPr lang="en-GB">
                <a:solidFill>
                  <a:srgbClr val="FFFFFF"/>
                </a:solidFill>
              </a:rPr>
              <a:t>View </a:t>
            </a:r>
            <a:endParaRPr>
              <a:solidFill>
                <a:srgbClr val="FFFFFF"/>
              </a:solidFill>
            </a:endParaRPr>
          </a:p>
        </p:txBody>
      </p:sp>
      <p:sp>
        <p:nvSpPr>
          <p:cNvPr id="596" name="Google Shape;596;p65"/>
          <p:cNvSpPr txBox="1"/>
          <p:nvPr/>
        </p:nvSpPr>
        <p:spPr>
          <a:xfrm>
            <a:off x="311700" y="4782825"/>
            <a:ext cx="992700" cy="7635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Data Type Manager</a:t>
            </a:r>
            <a:endParaRPr>
              <a:solidFill>
                <a:srgbClr val="FFFFFF"/>
              </a:solidFill>
            </a:endParaRPr>
          </a:p>
        </p:txBody>
      </p:sp>
      <p:cxnSp>
        <p:nvCxnSpPr>
          <p:cNvPr id="597" name="Google Shape;597;p65"/>
          <p:cNvCxnSpPr>
            <a:stCxn id="594" idx="3"/>
          </p:cNvCxnSpPr>
          <p:nvPr/>
        </p:nvCxnSpPr>
        <p:spPr>
          <a:xfrm rot="10800000" flipH="1">
            <a:off x="1182300" y="2606175"/>
            <a:ext cx="365400" cy="80100"/>
          </a:xfrm>
          <a:prstGeom prst="straightConnector1">
            <a:avLst/>
          </a:prstGeom>
          <a:noFill/>
          <a:ln w="28575" cap="flat" cmpd="sng">
            <a:solidFill>
              <a:srgbClr val="000000"/>
            </a:solidFill>
            <a:prstDash val="solid"/>
            <a:round/>
            <a:headEnd type="none" w="med" len="med"/>
            <a:tailEnd type="triangle" w="med" len="med"/>
          </a:ln>
        </p:spPr>
      </p:cxnSp>
      <p:cxnSp>
        <p:nvCxnSpPr>
          <p:cNvPr id="598" name="Google Shape;598;p65"/>
          <p:cNvCxnSpPr>
            <a:stCxn id="595" idx="3"/>
          </p:cNvCxnSpPr>
          <p:nvPr/>
        </p:nvCxnSpPr>
        <p:spPr>
          <a:xfrm rot="10800000" flipH="1">
            <a:off x="1137150" y="3620125"/>
            <a:ext cx="348300" cy="194100"/>
          </a:xfrm>
          <a:prstGeom prst="straightConnector1">
            <a:avLst/>
          </a:prstGeom>
          <a:noFill/>
          <a:ln w="28575" cap="flat" cmpd="sng">
            <a:solidFill>
              <a:srgbClr val="000000"/>
            </a:solidFill>
            <a:prstDash val="solid"/>
            <a:round/>
            <a:headEnd type="none" w="med" len="med"/>
            <a:tailEnd type="triangle" w="med" len="med"/>
          </a:ln>
        </p:spPr>
      </p:cxnSp>
      <p:cxnSp>
        <p:nvCxnSpPr>
          <p:cNvPr id="599" name="Google Shape;599;p65"/>
          <p:cNvCxnSpPr>
            <a:stCxn id="596" idx="3"/>
          </p:cNvCxnSpPr>
          <p:nvPr/>
        </p:nvCxnSpPr>
        <p:spPr>
          <a:xfrm rot="10800000" flipH="1">
            <a:off x="1304400" y="4892175"/>
            <a:ext cx="207900" cy="272400"/>
          </a:xfrm>
          <a:prstGeom prst="straightConnector1">
            <a:avLst/>
          </a:prstGeom>
          <a:noFill/>
          <a:ln w="28575" cap="flat" cmpd="sng">
            <a:solidFill>
              <a:srgbClr val="00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290AD94A-68D0-D04A-B69B-5E077E681C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6"/>
          <p:cNvSpPr txBox="1">
            <a:spLocks noGrp="1"/>
          </p:cNvSpPr>
          <p:nvPr>
            <p:ph type="title"/>
          </p:nvPr>
        </p:nvSpPr>
        <p:spPr>
          <a:xfrm>
            <a:off x="0" y="267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Listing View</a:t>
            </a:r>
            <a:endParaRPr sz="4000" dirty="0"/>
          </a:p>
        </p:txBody>
      </p:sp>
      <p:sp>
        <p:nvSpPr>
          <p:cNvPr id="605" name="Google Shape;605;p66"/>
          <p:cNvSpPr txBox="1">
            <a:spLocks noGrp="1"/>
          </p:cNvSpPr>
          <p:nvPr>
            <p:ph type="body" idx="1"/>
          </p:nvPr>
        </p:nvSpPr>
        <p:spPr>
          <a:xfrm>
            <a:off x="0" y="1377912"/>
            <a:ext cx="30417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solidFill>
                  <a:schemeClr val="tx1"/>
                </a:solidFill>
              </a:rPr>
              <a:t>The main window for examining a program’s instructions and data</a:t>
            </a:r>
            <a:endParaRPr dirty="0">
              <a:solidFill>
                <a:schemeClr val="tx1"/>
              </a:solidFill>
            </a:endParaRPr>
          </a:p>
          <a:p>
            <a:pPr marL="457200" lvl="0" indent="-342900" algn="l" rtl="0">
              <a:spcBef>
                <a:spcPts val="0"/>
              </a:spcBef>
              <a:spcAft>
                <a:spcPts val="0"/>
              </a:spcAft>
              <a:buSzPts val="1800"/>
              <a:buChar char="●"/>
            </a:pPr>
            <a:r>
              <a:rPr lang="en-GB" dirty="0">
                <a:solidFill>
                  <a:schemeClr val="tx1"/>
                </a:solidFill>
              </a:rPr>
              <a:t>Includes address offsets, machine code instructions, assembly code instructions</a:t>
            </a:r>
            <a:endParaRPr dirty="0">
              <a:solidFill>
                <a:schemeClr val="tx1"/>
              </a:solidFill>
            </a:endParaRPr>
          </a:p>
          <a:p>
            <a:pPr marL="457200" lvl="0" indent="-342900" algn="l" rtl="0">
              <a:spcBef>
                <a:spcPts val="0"/>
              </a:spcBef>
              <a:spcAft>
                <a:spcPts val="0"/>
              </a:spcAft>
              <a:buSzPts val="1800"/>
              <a:buChar char="●"/>
            </a:pPr>
            <a:r>
              <a:rPr lang="en-GB" dirty="0">
                <a:solidFill>
                  <a:schemeClr val="tx1"/>
                </a:solidFill>
              </a:rPr>
              <a:t>Branching and function calls are illustrated with the  arrows on the left</a:t>
            </a:r>
            <a:endParaRPr dirty="0">
              <a:solidFill>
                <a:schemeClr val="tx1"/>
              </a:solidFill>
            </a:endParaRPr>
          </a:p>
          <a:p>
            <a:pPr marL="457200" lvl="0" indent="-342900" algn="l" rtl="0">
              <a:spcBef>
                <a:spcPts val="0"/>
              </a:spcBef>
              <a:spcAft>
                <a:spcPts val="0"/>
              </a:spcAft>
              <a:buSzPts val="1800"/>
              <a:buChar char="●"/>
            </a:pPr>
            <a:r>
              <a:rPr lang="en-GB" dirty="0">
                <a:solidFill>
                  <a:schemeClr val="tx1"/>
                </a:solidFill>
              </a:rPr>
              <a:t>Annotations for symbol names, cross references, and strings are included</a:t>
            </a:r>
            <a:endParaRPr dirty="0">
              <a:solidFill>
                <a:schemeClr val="tx1"/>
              </a:solidFill>
            </a:endParaRPr>
          </a:p>
        </p:txBody>
      </p:sp>
      <p:pic>
        <p:nvPicPr>
          <p:cNvPr id="606" name="Google Shape;606;p66"/>
          <p:cNvPicPr preferRelativeResize="0"/>
          <p:nvPr/>
        </p:nvPicPr>
        <p:blipFill>
          <a:blip r:embed="rId3">
            <a:alphaModFix/>
          </a:blip>
          <a:stretch>
            <a:fillRect/>
          </a:stretch>
        </p:blipFill>
        <p:spPr>
          <a:xfrm>
            <a:off x="3135086" y="1219200"/>
            <a:ext cx="6008914" cy="4872625"/>
          </a:xfrm>
          <a:prstGeom prst="rect">
            <a:avLst/>
          </a:prstGeom>
          <a:noFill/>
          <a:ln>
            <a:noFill/>
          </a:ln>
        </p:spPr>
      </p:pic>
      <p:sp>
        <p:nvSpPr>
          <p:cNvPr id="2" name="Slide Number Placeholder 1">
            <a:extLst>
              <a:ext uri="{FF2B5EF4-FFF2-40B4-BE49-F238E27FC236}">
                <a16:creationId xmlns:a16="http://schemas.microsoft.com/office/drawing/2014/main" id="{E2A972A7-ABB0-BC47-816B-E815F1D6C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Why Reverse Engineer Software?</a:t>
            </a:r>
            <a:endParaRPr sz="3600" dirty="0"/>
          </a:p>
        </p:txBody>
      </p:sp>
      <p:sp>
        <p:nvSpPr>
          <p:cNvPr id="133" name="Google Shape;133;p22"/>
          <p:cNvSpPr txBox="1">
            <a:spLocks noGrp="1"/>
          </p:cNvSpPr>
          <p:nvPr>
            <p:ph type="body" idx="1"/>
          </p:nvPr>
        </p:nvSpPr>
        <p:spPr>
          <a:xfrm>
            <a:off x="226208" y="1383629"/>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Digital Rights Management</a:t>
            </a:r>
            <a:endParaRPr sz="2000" dirty="0">
              <a:solidFill>
                <a:schemeClr val="tx1"/>
              </a:solidFill>
            </a:endParaRPr>
          </a:p>
          <a:p>
            <a:pPr marL="914400" lvl="1" indent="-317500" algn="l" rtl="0">
              <a:spcBef>
                <a:spcPts val="1000"/>
              </a:spcBef>
              <a:spcAft>
                <a:spcPts val="0"/>
              </a:spcAft>
              <a:buSzPts val="1400"/>
              <a:buChar char="○"/>
            </a:pPr>
            <a:r>
              <a:rPr lang="en-GB" sz="2000" dirty="0">
                <a:solidFill>
                  <a:schemeClr val="tx1"/>
                </a:solidFill>
              </a:rPr>
              <a:t>Content providers often implement cryptologic controls to protect their intellectual property</a:t>
            </a:r>
            <a:endParaRPr sz="2000" dirty="0">
              <a:solidFill>
                <a:schemeClr val="tx1"/>
              </a:solidFill>
            </a:endParaRPr>
          </a:p>
          <a:p>
            <a:pPr marL="914400" lvl="1" indent="-317500" algn="l" rtl="0">
              <a:spcBef>
                <a:spcPts val="1000"/>
              </a:spcBef>
              <a:spcAft>
                <a:spcPts val="0"/>
              </a:spcAft>
              <a:buSzPts val="1400"/>
              <a:buChar char="○"/>
            </a:pPr>
            <a:r>
              <a:rPr lang="en-GB" sz="2000" dirty="0">
                <a:solidFill>
                  <a:schemeClr val="tx1"/>
                </a:solidFill>
              </a:rPr>
              <a:t>Malicious reverse engineers make seek flaws in the cryptographic algorithms or, more commonly, their implementations</a:t>
            </a:r>
            <a:endParaRPr sz="20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In 2010 the </a:t>
            </a:r>
            <a:r>
              <a:rPr lang="en-GB" sz="1800" dirty="0" err="1">
                <a:solidFill>
                  <a:schemeClr val="tx1"/>
                </a:solidFill>
              </a:rPr>
              <a:t>failoverflow</a:t>
            </a:r>
            <a:r>
              <a:rPr lang="en-GB" sz="1800" dirty="0">
                <a:solidFill>
                  <a:schemeClr val="tx1"/>
                </a:solidFill>
              </a:rPr>
              <a:t> group recovered Sony’s private ECDSA signing key because of a flawed signing process [3] [4]</a:t>
            </a:r>
            <a:endParaRPr sz="18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This allowed others to sign alternative software so it would run on the PS3</a:t>
            </a:r>
            <a:endParaRPr sz="1800" dirty="0">
              <a:solidFill>
                <a:schemeClr val="tx1"/>
              </a:solidFill>
            </a:endParaRPr>
          </a:p>
          <a:p>
            <a:pPr marL="1371600" lvl="2" indent="-317500" algn="l" rtl="0">
              <a:spcBef>
                <a:spcPts val="1000"/>
              </a:spcBef>
              <a:spcAft>
                <a:spcPts val="1000"/>
              </a:spcAft>
              <a:buSzPts val="1400"/>
              <a:buChar char="■"/>
            </a:pPr>
            <a:r>
              <a:rPr lang="en-GB" sz="1800" dirty="0">
                <a:solidFill>
                  <a:schemeClr val="tx1"/>
                </a:solidFill>
              </a:rPr>
              <a:t>Members of the </a:t>
            </a:r>
            <a:r>
              <a:rPr lang="en-GB" sz="1800" dirty="0" err="1">
                <a:solidFill>
                  <a:schemeClr val="tx1"/>
                </a:solidFill>
              </a:rPr>
              <a:t>failoverflow</a:t>
            </a:r>
            <a:r>
              <a:rPr lang="en-GB" sz="1800" dirty="0">
                <a:solidFill>
                  <a:schemeClr val="tx1"/>
                </a:solidFill>
              </a:rPr>
              <a:t> group faced severe legal penalties, mostly stemming from the way they irresponsibly disclosed their findings</a:t>
            </a:r>
            <a:endParaRPr sz="1800" dirty="0">
              <a:solidFill>
                <a:schemeClr val="tx1"/>
              </a:solidFill>
            </a:endParaRPr>
          </a:p>
        </p:txBody>
      </p:sp>
      <p:sp>
        <p:nvSpPr>
          <p:cNvPr id="2" name="Slide Number Placeholder 1">
            <a:extLst>
              <a:ext uri="{FF2B5EF4-FFF2-40B4-BE49-F238E27FC236}">
                <a16:creationId xmlns:a16="http://schemas.microsoft.com/office/drawing/2014/main" id="{5CCF1E51-F718-C540-99CB-526733B0CD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7"/>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Decompiler View</a:t>
            </a:r>
            <a:endParaRPr sz="4000" dirty="0"/>
          </a:p>
        </p:txBody>
      </p:sp>
      <p:sp>
        <p:nvSpPr>
          <p:cNvPr id="612" name="Google Shape;612;p67"/>
          <p:cNvSpPr txBox="1">
            <a:spLocks noGrp="1"/>
          </p:cNvSpPr>
          <p:nvPr>
            <p:ph type="body" idx="1"/>
          </p:nvPr>
        </p:nvSpPr>
        <p:spPr>
          <a:xfrm>
            <a:off x="122842" y="1538514"/>
            <a:ext cx="3691025" cy="467910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solidFill>
                  <a:schemeClr val="tx1"/>
                </a:solidFill>
              </a:rPr>
              <a:t>A C language representation of the active function selected in the Listing View</a:t>
            </a:r>
            <a:endParaRPr dirty="0">
              <a:solidFill>
                <a:schemeClr val="tx1"/>
              </a:solidFill>
            </a:endParaRPr>
          </a:p>
          <a:p>
            <a:pPr marL="457200" lvl="0" indent="-342900" algn="l" rtl="0">
              <a:spcBef>
                <a:spcPts val="0"/>
              </a:spcBef>
              <a:spcAft>
                <a:spcPts val="0"/>
              </a:spcAft>
              <a:buSzPts val="1800"/>
              <a:buChar char="●"/>
            </a:pPr>
            <a:r>
              <a:rPr lang="en-GB" dirty="0">
                <a:solidFill>
                  <a:schemeClr val="tx1"/>
                </a:solidFill>
              </a:rPr>
              <a:t>The user can rename arguments and variables and change data types</a:t>
            </a:r>
            <a:endParaRPr dirty="0">
              <a:solidFill>
                <a:schemeClr val="tx1"/>
              </a:solidFill>
            </a:endParaRPr>
          </a:p>
          <a:p>
            <a:pPr marL="457200" marR="0" lvl="0" indent="-342900" algn="l" rtl="0">
              <a:lnSpc>
                <a:spcPct val="115000"/>
              </a:lnSpc>
              <a:spcBef>
                <a:spcPts val="0"/>
              </a:spcBef>
              <a:spcAft>
                <a:spcPts val="0"/>
              </a:spcAft>
              <a:buClr>
                <a:schemeClr val="dk2"/>
              </a:buClr>
              <a:buSzPts val="1800"/>
              <a:buFont typeface="Arial"/>
              <a:buChar char="●"/>
            </a:pPr>
            <a:r>
              <a:rPr lang="en-GB" dirty="0">
                <a:solidFill>
                  <a:schemeClr val="tx1"/>
                </a:solidFill>
              </a:rPr>
              <a:t>Selections and edits are dynamically synced between the Listing View and Decompiler View</a:t>
            </a:r>
            <a:endParaRPr dirty="0">
              <a:solidFill>
                <a:schemeClr val="tx1"/>
              </a:solidFill>
            </a:endParaRPr>
          </a:p>
        </p:txBody>
      </p:sp>
      <p:pic>
        <p:nvPicPr>
          <p:cNvPr id="613" name="Google Shape;613;p67"/>
          <p:cNvPicPr preferRelativeResize="0"/>
          <p:nvPr/>
        </p:nvPicPr>
        <p:blipFill>
          <a:blip r:embed="rId3">
            <a:alphaModFix/>
          </a:blip>
          <a:stretch>
            <a:fillRect/>
          </a:stretch>
        </p:blipFill>
        <p:spPr>
          <a:xfrm>
            <a:off x="3813868" y="1161144"/>
            <a:ext cx="5018434" cy="5246494"/>
          </a:xfrm>
          <a:prstGeom prst="rect">
            <a:avLst/>
          </a:prstGeom>
          <a:noFill/>
          <a:ln>
            <a:noFill/>
          </a:ln>
        </p:spPr>
      </p:pic>
      <p:sp>
        <p:nvSpPr>
          <p:cNvPr id="2" name="Slide Number Placeholder 1">
            <a:extLst>
              <a:ext uri="{FF2B5EF4-FFF2-40B4-BE49-F238E27FC236}">
                <a16:creationId xmlns:a16="http://schemas.microsoft.com/office/drawing/2014/main" id="{C6F44227-4002-DD4D-812F-D86F55D05F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8"/>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Program Trees View</a:t>
            </a:r>
            <a:endParaRPr sz="3600" dirty="0"/>
          </a:p>
        </p:txBody>
      </p:sp>
      <p:sp>
        <p:nvSpPr>
          <p:cNvPr id="619" name="Google Shape;619;p68"/>
          <p:cNvSpPr txBox="1">
            <a:spLocks noGrp="1"/>
          </p:cNvSpPr>
          <p:nvPr>
            <p:ph type="body" idx="1"/>
          </p:nvPr>
        </p:nvSpPr>
        <p:spPr>
          <a:xfrm>
            <a:off x="0" y="1536633"/>
            <a:ext cx="5421443"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Program Trees may be used to organize sections of a program</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Portions of the program can be selected and associated with a “fragment”</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Some fragments are automatically created based on segments defined in the program</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New fragments can be defined and code units can be associated with different fragments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Code units can only be associated with one fragment</a:t>
            </a:r>
            <a:endParaRPr sz="16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Fragments cans can be organized into folders</a:t>
            </a:r>
            <a:endParaRPr sz="2000"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Folders can also be nested within other folders</a:t>
            </a:r>
            <a:endParaRPr sz="1600" dirty="0">
              <a:solidFill>
                <a:schemeClr val="tx1"/>
              </a:solidFill>
            </a:endParaRPr>
          </a:p>
        </p:txBody>
      </p:sp>
      <p:pic>
        <p:nvPicPr>
          <p:cNvPr id="620" name="Google Shape;620;p68"/>
          <p:cNvPicPr preferRelativeResize="0"/>
          <p:nvPr/>
        </p:nvPicPr>
        <p:blipFill>
          <a:blip r:embed="rId3">
            <a:alphaModFix/>
          </a:blip>
          <a:stretch>
            <a:fillRect/>
          </a:stretch>
        </p:blipFill>
        <p:spPr>
          <a:xfrm>
            <a:off x="5708664" y="1732000"/>
            <a:ext cx="3312493" cy="3420571"/>
          </a:xfrm>
          <a:prstGeom prst="rect">
            <a:avLst/>
          </a:prstGeom>
          <a:noFill/>
          <a:ln>
            <a:noFill/>
          </a:ln>
        </p:spPr>
      </p:pic>
      <p:sp>
        <p:nvSpPr>
          <p:cNvPr id="2" name="Slide Number Placeholder 1">
            <a:extLst>
              <a:ext uri="{FF2B5EF4-FFF2-40B4-BE49-F238E27FC236}">
                <a16:creationId xmlns:a16="http://schemas.microsoft.com/office/drawing/2014/main" id="{76496632-F5E5-0C49-9C59-BA9EA5EFA9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9"/>
          <p:cNvSpPr txBox="1">
            <a:spLocks noGrp="1"/>
          </p:cNvSpPr>
          <p:nvPr>
            <p:ph type="title"/>
          </p:nvPr>
        </p:nvSpPr>
        <p:spPr>
          <a:xfrm>
            <a:off x="123014"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Symbol Tree View</a:t>
            </a:r>
            <a:endParaRPr sz="4000" dirty="0"/>
          </a:p>
        </p:txBody>
      </p:sp>
      <p:sp>
        <p:nvSpPr>
          <p:cNvPr id="626" name="Google Shape;626;p69"/>
          <p:cNvSpPr txBox="1">
            <a:spLocks noGrp="1"/>
          </p:cNvSpPr>
          <p:nvPr>
            <p:ph type="body" idx="1"/>
          </p:nvPr>
        </p:nvSpPr>
        <p:spPr>
          <a:xfrm>
            <a:off x="-1" y="1445300"/>
            <a:ext cx="5138057"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Shows a hierarchical view of symbols in a program</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Imports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Exports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Functions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Labels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Classes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Namespaces</a:t>
            </a:r>
            <a:endParaRPr sz="16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Clicking on a symbol in the Symbol Tree navigates to where that symbol appears in the Listing View</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The Symbol Tree view includes a filter field that is helpful for quickly finding a symbol and navigating to it</a:t>
            </a:r>
            <a:endParaRPr sz="2000" dirty="0">
              <a:solidFill>
                <a:schemeClr val="tx1"/>
              </a:solidFill>
            </a:endParaRPr>
          </a:p>
        </p:txBody>
      </p:sp>
      <p:pic>
        <p:nvPicPr>
          <p:cNvPr id="627" name="Google Shape;627;p69"/>
          <p:cNvPicPr preferRelativeResize="0"/>
          <p:nvPr/>
        </p:nvPicPr>
        <p:blipFill>
          <a:blip r:embed="rId3">
            <a:alphaModFix/>
          </a:blip>
          <a:stretch>
            <a:fillRect/>
          </a:stretch>
        </p:blipFill>
        <p:spPr>
          <a:xfrm>
            <a:off x="5355771" y="1052271"/>
            <a:ext cx="3643972" cy="5341257"/>
          </a:xfrm>
          <a:prstGeom prst="rect">
            <a:avLst/>
          </a:prstGeom>
          <a:noFill/>
          <a:ln>
            <a:noFill/>
          </a:ln>
        </p:spPr>
      </p:pic>
      <p:sp>
        <p:nvSpPr>
          <p:cNvPr id="2" name="Slide Number Placeholder 1">
            <a:extLst>
              <a:ext uri="{FF2B5EF4-FFF2-40B4-BE49-F238E27FC236}">
                <a16:creationId xmlns:a16="http://schemas.microsoft.com/office/drawing/2014/main" id="{F0706F3D-1A9A-3841-B599-85299894CF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0"/>
          <p:cNvSpPr txBox="1">
            <a:spLocks noGrp="1"/>
          </p:cNvSpPr>
          <p:nvPr>
            <p:ph type="title"/>
          </p:nvPr>
        </p:nvSpPr>
        <p:spPr>
          <a:xfrm>
            <a:off x="226208" y="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Defined Data View</a:t>
            </a:r>
            <a:endParaRPr sz="4000" dirty="0"/>
          </a:p>
        </p:txBody>
      </p:sp>
      <p:sp>
        <p:nvSpPr>
          <p:cNvPr id="633" name="Google Shape;633;p70"/>
          <p:cNvSpPr txBox="1">
            <a:spLocks noGrp="1"/>
          </p:cNvSpPr>
          <p:nvPr>
            <p:ph type="body" idx="1"/>
          </p:nvPr>
        </p:nvSpPr>
        <p:spPr>
          <a:xfrm>
            <a:off x="0" y="969461"/>
            <a:ext cx="3939392" cy="504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solidFill>
                  <a:schemeClr val="tx1"/>
                </a:solidFill>
              </a:rPr>
              <a:t>Not shown by default, but can be added by selecting it from the Window menu in the Code Browser</a:t>
            </a:r>
            <a:endParaRPr dirty="0">
              <a:solidFill>
                <a:schemeClr val="tx1"/>
              </a:solidFill>
            </a:endParaRPr>
          </a:p>
          <a:p>
            <a:pPr marL="457200" lvl="0" indent="-342900" algn="l" rtl="0">
              <a:spcBef>
                <a:spcPts val="1000"/>
              </a:spcBef>
              <a:spcAft>
                <a:spcPts val="0"/>
              </a:spcAft>
              <a:buSzPts val="1800"/>
              <a:buChar char="●"/>
            </a:pPr>
            <a:r>
              <a:rPr lang="en-GB" dirty="0">
                <a:solidFill>
                  <a:schemeClr val="tx1"/>
                </a:solidFill>
              </a:rPr>
              <a:t>Shows data (e.g. strings, integers) defined within the program</a:t>
            </a:r>
            <a:endParaRPr dirty="0">
              <a:solidFill>
                <a:schemeClr val="tx1"/>
              </a:solidFill>
            </a:endParaRPr>
          </a:p>
          <a:p>
            <a:pPr marL="914400" lvl="1" indent="-317500" algn="l" rtl="0">
              <a:spcBef>
                <a:spcPts val="0"/>
              </a:spcBef>
              <a:spcAft>
                <a:spcPts val="0"/>
              </a:spcAft>
              <a:buSzPts val="1400"/>
              <a:buChar char="○"/>
            </a:pPr>
            <a:r>
              <a:rPr lang="en-GB" dirty="0">
                <a:solidFill>
                  <a:schemeClr val="tx1"/>
                </a:solidFill>
              </a:rPr>
              <a:t>e.g. Global or local variables</a:t>
            </a:r>
            <a:endParaRPr dirty="0">
              <a:solidFill>
                <a:schemeClr val="tx1"/>
              </a:solidFill>
            </a:endParaRPr>
          </a:p>
          <a:p>
            <a:pPr marL="457200" lvl="0" indent="-342900" algn="l" rtl="0">
              <a:spcBef>
                <a:spcPts val="1000"/>
              </a:spcBef>
              <a:spcAft>
                <a:spcPts val="0"/>
              </a:spcAft>
              <a:buSzPts val="1800"/>
              <a:buChar char="●"/>
            </a:pPr>
            <a:r>
              <a:rPr lang="en-GB" dirty="0">
                <a:solidFill>
                  <a:schemeClr val="tx1"/>
                </a:solidFill>
              </a:rPr>
              <a:t>This view also contains a filtering capability</a:t>
            </a:r>
            <a:endParaRPr dirty="0">
              <a:solidFill>
                <a:schemeClr val="tx1"/>
              </a:solidFill>
            </a:endParaRPr>
          </a:p>
          <a:p>
            <a:pPr marL="457200" lvl="0" indent="-342900" algn="l" rtl="0">
              <a:spcBef>
                <a:spcPts val="1000"/>
              </a:spcBef>
              <a:spcAft>
                <a:spcPts val="0"/>
              </a:spcAft>
              <a:buSzPts val="1800"/>
              <a:buChar char="●"/>
            </a:pPr>
            <a:r>
              <a:rPr lang="en-GB" dirty="0">
                <a:solidFill>
                  <a:schemeClr val="tx1"/>
                </a:solidFill>
              </a:rPr>
              <a:t>Can be especially helpful for reverse engineering programs, especially when some of this data appears as program output and and you want to examine the code around it</a:t>
            </a:r>
            <a:endParaRPr dirty="0">
              <a:solidFill>
                <a:schemeClr val="tx1"/>
              </a:solidFill>
            </a:endParaRPr>
          </a:p>
        </p:txBody>
      </p:sp>
      <p:pic>
        <p:nvPicPr>
          <p:cNvPr id="634" name="Google Shape;634;p70"/>
          <p:cNvPicPr preferRelativeResize="0"/>
          <p:nvPr/>
        </p:nvPicPr>
        <p:blipFill>
          <a:blip r:embed="rId3">
            <a:alphaModFix/>
          </a:blip>
          <a:stretch>
            <a:fillRect/>
          </a:stretch>
        </p:blipFill>
        <p:spPr>
          <a:xfrm>
            <a:off x="4136743" y="763500"/>
            <a:ext cx="5007257" cy="5692697"/>
          </a:xfrm>
          <a:prstGeom prst="rect">
            <a:avLst/>
          </a:prstGeom>
          <a:noFill/>
          <a:ln>
            <a:noFill/>
          </a:ln>
        </p:spPr>
      </p:pic>
      <p:sp>
        <p:nvSpPr>
          <p:cNvPr id="2" name="Slide Number Placeholder 1">
            <a:extLst>
              <a:ext uri="{FF2B5EF4-FFF2-40B4-BE49-F238E27FC236}">
                <a16:creationId xmlns:a16="http://schemas.microsoft.com/office/drawing/2014/main" id="{6F6B5554-608E-4F4D-B17C-B94A4E2E3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1"/>
          <p:cNvSpPr txBox="1">
            <a:spLocks noGrp="1"/>
          </p:cNvSpPr>
          <p:nvPr>
            <p:ph type="title"/>
          </p:nvPr>
        </p:nvSpPr>
        <p:spPr>
          <a:xfrm>
            <a:off x="123014"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Memory Map View</a:t>
            </a:r>
            <a:endParaRPr sz="4000" dirty="0"/>
          </a:p>
        </p:txBody>
      </p:sp>
      <p:sp>
        <p:nvSpPr>
          <p:cNvPr id="640" name="Google Shape;640;p71"/>
          <p:cNvSpPr txBox="1">
            <a:spLocks noGrp="1"/>
          </p:cNvSpPr>
          <p:nvPr>
            <p:ph type="body" idx="1"/>
          </p:nvPr>
        </p:nvSpPr>
        <p:spPr>
          <a:xfrm>
            <a:off x="123014" y="1039875"/>
            <a:ext cx="8520600"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dirty="0">
                <a:solidFill>
                  <a:schemeClr val="tx1"/>
                </a:solidFill>
              </a:rPr>
              <a:t>Not shown by default, but can be added by selecting it from the Window menu in the Code Browser</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Helpful for identifying program segments and the memory protections applied to them</a:t>
            </a:r>
            <a:endParaRPr sz="2000" dirty="0">
              <a:solidFill>
                <a:schemeClr val="tx1"/>
              </a:solidFill>
            </a:endParaRPr>
          </a:p>
          <a:p>
            <a:pPr marL="914400" lvl="1" indent="-317500" algn="l" rtl="0">
              <a:lnSpc>
                <a:spcPct val="100000"/>
              </a:lnSpc>
              <a:spcBef>
                <a:spcPts val="1000"/>
              </a:spcBef>
              <a:spcAft>
                <a:spcPts val="1000"/>
              </a:spcAft>
              <a:buSzPts val="1400"/>
              <a:buChar char="○"/>
            </a:pPr>
            <a:r>
              <a:rPr lang="en-GB" sz="1600" dirty="0">
                <a:solidFill>
                  <a:schemeClr val="tx1"/>
                </a:solidFill>
              </a:rPr>
              <a:t>Readable, Writable, Executable</a:t>
            </a:r>
            <a:endParaRPr sz="1600" dirty="0">
              <a:solidFill>
                <a:schemeClr val="tx1"/>
              </a:solidFill>
            </a:endParaRPr>
          </a:p>
        </p:txBody>
      </p:sp>
      <p:pic>
        <p:nvPicPr>
          <p:cNvPr id="641" name="Google Shape;641;p71"/>
          <p:cNvPicPr preferRelativeResize="0"/>
          <p:nvPr/>
        </p:nvPicPr>
        <p:blipFill>
          <a:blip r:embed="rId3">
            <a:alphaModFix/>
          </a:blip>
          <a:stretch>
            <a:fillRect/>
          </a:stretch>
        </p:blipFill>
        <p:spPr>
          <a:xfrm>
            <a:off x="226209" y="3292074"/>
            <a:ext cx="8794777" cy="2895064"/>
          </a:xfrm>
          <a:prstGeom prst="rect">
            <a:avLst/>
          </a:prstGeom>
          <a:noFill/>
          <a:ln>
            <a:noFill/>
          </a:ln>
        </p:spPr>
      </p:pic>
      <p:sp>
        <p:nvSpPr>
          <p:cNvPr id="2" name="Slide Number Placeholder 1">
            <a:extLst>
              <a:ext uri="{FF2B5EF4-FFF2-40B4-BE49-F238E27FC236}">
                <a16:creationId xmlns:a16="http://schemas.microsoft.com/office/drawing/2014/main" id="{FDA5CE3B-1A4C-2944-AA98-AFF609CF74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2"/>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Return Oriented Programming</a:t>
            </a:r>
            <a:endParaRPr/>
          </a:p>
        </p:txBody>
      </p:sp>
      <p:sp>
        <p:nvSpPr>
          <p:cNvPr id="648" name="Google Shape;648;p72"/>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t>ROP</a:t>
            </a:r>
            <a:endParaRPr dirty="0"/>
          </a:p>
        </p:txBody>
      </p:sp>
      <p:sp>
        <p:nvSpPr>
          <p:cNvPr id="2" name="Slide Number Placeholder 1">
            <a:extLst>
              <a:ext uri="{FF2B5EF4-FFF2-40B4-BE49-F238E27FC236}">
                <a16:creationId xmlns:a16="http://schemas.microsoft.com/office/drawing/2014/main" id="{59908572-24EA-1242-A182-5042D83C81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3"/>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ROP Overview</a:t>
            </a:r>
            <a:endParaRPr sz="3600" dirty="0"/>
          </a:p>
        </p:txBody>
      </p:sp>
      <p:sp>
        <p:nvSpPr>
          <p:cNvPr id="654" name="Google Shape;654;p73"/>
          <p:cNvSpPr txBox="1">
            <a:spLocks noGrp="1"/>
          </p:cNvSpPr>
          <p:nvPr>
            <p:ph type="body" idx="1"/>
          </p:nvPr>
        </p:nvSpPr>
        <p:spPr>
          <a:xfrm>
            <a:off x="226208" y="1306286"/>
            <a:ext cx="8606092" cy="478554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b="1" dirty="0">
                <a:solidFill>
                  <a:schemeClr val="tx1"/>
                </a:solidFill>
              </a:rPr>
              <a:t>What</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ROP leverages existing executable machine code already present in a running process to achieve the exploitation objectives</a:t>
            </a:r>
            <a:endParaRPr sz="18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Why</a:t>
            </a:r>
            <a:r>
              <a:rPr lang="en-GB" sz="2000" dirty="0">
                <a:solidFill>
                  <a:schemeClr val="tx1"/>
                </a:solidFill>
              </a:rPr>
              <a:t> </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Contemporary systems often use a protection mechanism that prevents memory regions from being both writable and executable (W^X, DEP)</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This protects against exploits that write shellcode onto the stack then execute it</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Aleph One described these techniques in his 1996 </a:t>
            </a:r>
            <a:r>
              <a:rPr lang="en-GB" sz="1800" dirty="0" err="1">
                <a:solidFill>
                  <a:schemeClr val="tx1"/>
                </a:solidFill>
              </a:rPr>
              <a:t>Phrack</a:t>
            </a:r>
            <a:r>
              <a:rPr lang="en-GB" sz="1800" dirty="0">
                <a:solidFill>
                  <a:schemeClr val="tx1"/>
                </a:solidFill>
              </a:rPr>
              <a:t> paper, “Smashing The Stack For Fun And Profit” [1]</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Even when W^X protections are not used, ROP is effective in cases where...</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The vulnerability does not allow sufficient space to write useful shellcode into memory</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The interface constrains the set of characters (byte) values that can be passed to the vulnerable program</a:t>
            </a:r>
            <a:endParaRPr sz="1800" dirty="0">
              <a:solidFill>
                <a:schemeClr val="tx1"/>
              </a:solidFill>
            </a:endParaRPr>
          </a:p>
        </p:txBody>
      </p:sp>
      <p:sp>
        <p:nvSpPr>
          <p:cNvPr id="2" name="Slide Number Placeholder 1">
            <a:extLst>
              <a:ext uri="{FF2B5EF4-FFF2-40B4-BE49-F238E27FC236}">
                <a16:creationId xmlns:a16="http://schemas.microsoft.com/office/drawing/2014/main" id="{FA363A2B-60CF-EA47-868F-7375A95801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4"/>
          <p:cNvSpPr txBox="1">
            <a:spLocks noGrp="1"/>
          </p:cNvSpPr>
          <p:nvPr>
            <p:ph type="title"/>
          </p:nvPr>
        </p:nvSpPr>
        <p:spPr>
          <a:xfrm>
            <a:off x="226208" y="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ROP Evolution</a:t>
            </a:r>
            <a:endParaRPr sz="3600" dirty="0"/>
          </a:p>
        </p:txBody>
      </p:sp>
      <p:sp>
        <p:nvSpPr>
          <p:cNvPr id="660" name="Google Shape;660;p74"/>
          <p:cNvSpPr txBox="1">
            <a:spLocks noGrp="1"/>
          </p:cNvSpPr>
          <p:nvPr>
            <p:ph type="body" idx="1"/>
          </p:nvPr>
        </p:nvSpPr>
        <p:spPr>
          <a:xfrm>
            <a:off x="61421" y="956061"/>
            <a:ext cx="9021158"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b="1" dirty="0">
                <a:solidFill>
                  <a:schemeClr val="tx1"/>
                </a:solidFill>
              </a:rPr>
              <a:t>Return-into-</a:t>
            </a:r>
            <a:r>
              <a:rPr lang="en-GB" sz="2000" b="1" dirty="0" err="1">
                <a:solidFill>
                  <a:schemeClr val="tx1"/>
                </a:solidFill>
              </a:rPr>
              <a:t>libc</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An evolutionary step toward generalized ROP techniques</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In 1997, Solar Designer published a proof of concept return-into-</a:t>
            </a:r>
            <a:r>
              <a:rPr lang="en-GB" sz="1800" dirty="0" err="1">
                <a:solidFill>
                  <a:schemeClr val="tx1"/>
                </a:solidFill>
              </a:rPr>
              <a:t>libc</a:t>
            </a:r>
            <a:r>
              <a:rPr lang="en-GB" sz="1800" dirty="0">
                <a:solidFill>
                  <a:schemeClr val="tx1"/>
                </a:solidFill>
              </a:rPr>
              <a:t> exploit, and </a:t>
            </a:r>
            <a:r>
              <a:rPr lang="en-GB" sz="1800" dirty="0" err="1">
                <a:solidFill>
                  <a:schemeClr val="tx1"/>
                </a:solidFill>
              </a:rPr>
              <a:t>defense</a:t>
            </a:r>
            <a:r>
              <a:rPr lang="en-GB" sz="1800" dirty="0">
                <a:solidFill>
                  <a:schemeClr val="tx1"/>
                </a:solidFill>
              </a:rPr>
              <a:t> recommendations, on a </a:t>
            </a:r>
            <a:r>
              <a:rPr lang="en-GB" sz="1800" dirty="0" err="1">
                <a:solidFill>
                  <a:schemeClr val="tx1"/>
                </a:solidFill>
              </a:rPr>
              <a:t>Bugtraq</a:t>
            </a:r>
            <a:r>
              <a:rPr lang="en-GB" sz="1800" dirty="0">
                <a:solidFill>
                  <a:schemeClr val="tx1"/>
                </a:solidFill>
              </a:rPr>
              <a:t> mailing list [6]</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The exploit involves using a buffer overflow vulnerability to write function arguments and the virtual memory address of a </a:t>
            </a:r>
            <a:r>
              <a:rPr lang="en-GB" sz="1800" dirty="0" err="1">
                <a:solidFill>
                  <a:schemeClr val="tx1"/>
                </a:solidFill>
              </a:rPr>
              <a:t>libc</a:t>
            </a:r>
            <a:r>
              <a:rPr lang="en-GB" sz="1800" dirty="0">
                <a:solidFill>
                  <a:schemeClr val="tx1"/>
                </a:solidFill>
              </a:rPr>
              <a:t> function onto the stack such that exploited function returns to the chosen </a:t>
            </a:r>
            <a:r>
              <a:rPr lang="en-GB" sz="1800" dirty="0" err="1">
                <a:solidFill>
                  <a:schemeClr val="tx1"/>
                </a:solidFill>
              </a:rPr>
              <a:t>libc</a:t>
            </a:r>
            <a:r>
              <a:rPr lang="en-GB" sz="1800" dirty="0">
                <a:solidFill>
                  <a:schemeClr val="tx1"/>
                </a:solidFill>
              </a:rPr>
              <a:t> function instead of the calling function</a:t>
            </a:r>
            <a:endParaRPr sz="18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Return-Oriented Programming (ROP)</a:t>
            </a:r>
            <a:endParaRPr sz="2000" b="1"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ROP as we know it, is generally attributed to </a:t>
            </a:r>
            <a:r>
              <a:rPr lang="en-GB" sz="1600" dirty="0" err="1">
                <a:solidFill>
                  <a:schemeClr val="tx1"/>
                </a:solidFill>
              </a:rPr>
              <a:t>Hovav</a:t>
            </a:r>
            <a:r>
              <a:rPr lang="en-GB" sz="1600" dirty="0">
                <a:solidFill>
                  <a:schemeClr val="tx1"/>
                </a:solidFill>
              </a:rPr>
              <a:t> </a:t>
            </a:r>
            <a:r>
              <a:rPr lang="en-GB" sz="1600" dirty="0" err="1">
                <a:solidFill>
                  <a:schemeClr val="tx1"/>
                </a:solidFill>
              </a:rPr>
              <a:t>Shacham</a:t>
            </a:r>
            <a:r>
              <a:rPr lang="en-GB" sz="1600" dirty="0">
                <a:solidFill>
                  <a:schemeClr val="tx1"/>
                </a:solidFill>
              </a:rPr>
              <a:t> based on his 2007 paper, “The Geometry of Innocent Flesh on the Bone: Return-into-</a:t>
            </a:r>
            <a:r>
              <a:rPr lang="en-GB" sz="1600" dirty="0" err="1">
                <a:solidFill>
                  <a:schemeClr val="tx1"/>
                </a:solidFill>
              </a:rPr>
              <a:t>libc</a:t>
            </a:r>
            <a:r>
              <a:rPr lang="en-GB" sz="1600" dirty="0">
                <a:solidFill>
                  <a:schemeClr val="tx1"/>
                </a:solidFill>
              </a:rPr>
              <a:t> without Function Calls (on the x86)” [7]</a:t>
            </a:r>
            <a:endParaRPr sz="1600"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ROP generalizes the return-into-</a:t>
            </a:r>
            <a:r>
              <a:rPr lang="en-GB" sz="1600" dirty="0" err="1">
                <a:solidFill>
                  <a:schemeClr val="tx1"/>
                </a:solidFill>
              </a:rPr>
              <a:t>libc</a:t>
            </a:r>
            <a:r>
              <a:rPr lang="en-GB" sz="1600" dirty="0">
                <a:solidFill>
                  <a:schemeClr val="tx1"/>
                </a:solidFill>
              </a:rPr>
              <a:t> approach because doesn’t return to entire functions</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Instead, ROP returns into short sequences of code called “Gadgets”</a:t>
            </a:r>
            <a:endParaRPr sz="16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Return-Oriented Programming (ROP) for the ARM Architecture</a:t>
            </a:r>
            <a:endParaRPr sz="2000" b="1"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Tim </a:t>
            </a:r>
            <a:r>
              <a:rPr lang="en-GB" sz="1600" dirty="0" err="1">
                <a:solidFill>
                  <a:schemeClr val="tx1"/>
                </a:solidFill>
              </a:rPr>
              <a:t>Kornau’s</a:t>
            </a:r>
            <a:r>
              <a:rPr lang="en-GB" sz="1600" dirty="0">
                <a:solidFill>
                  <a:schemeClr val="tx1"/>
                </a:solidFill>
              </a:rPr>
              <a:t> 2009 thesis, “Return Oriented Programming for the ARM Architecture,” provides an overview of ROP in the context of ARM and algorithms for searching for ROP gadgets [8] </a:t>
            </a:r>
            <a:endParaRPr sz="1600" dirty="0">
              <a:solidFill>
                <a:schemeClr val="tx1"/>
              </a:solidFill>
            </a:endParaRPr>
          </a:p>
        </p:txBody>
      </p:sp>
      <p:sp>
        <p:nvSpPr>
          <p:cNvPr id="2" name="Slide Number Placeholder 1">
            <a:extLst>
              <a:ext uri="{FF2B5EF4-FFF2-40B4-BE49-F238E27FC236}">
                <a16:creationId xmlns:a16="http://schemas.microsoft.com/office/drawing/2014/main" id="{419229E1-150C-7D48-A267-DD07B1709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5"/>
          <p:cNvSpPr txBox="1">
            <a:spLocks noGrp="1"/>
          </p:cNvSpPr>
          <p:nvPr>
            <p:ph type="title"/>
          </p:nvPr>
        </p:nvSpPr>
        <p:spPr>
          <a:xfrm>
            <a:off x="110094"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ROP Gadgets</a:t>
            </a:r>
            <a:endParaRPr sz="4000" dirty="0"/>
          </a:p>
        </p:txBody>
      </p:sp>
      <p:sp>
        <p:nvSpPr>
          <p:cNvPr id="666" name="Google Shape;666;p75"/>
          <p:cNvSpPr txBox="1">
            <a:spLocks noGrp="1"/>
          </p:cNvSpPr>
          <p:nvPr>
            <p:ph type="body" idx="1"/>
          </p:nvPr>
        </p:nvSpPr>
        <p:spPr>
          <a:xfrm>
            <a:off x="110094" y="1151400"/>
            <a:ext cx="8911064" cy="4654314"/>
          </a:xfrm>
          <a:prstGeom prst="rect">
            <a:avLst/>
          </a:prstGeom>
        </p:spPr>
        <p:txBody>
          <a:bodyPr spcFirstLastPara="1" wrap="square" lIns="91425" tIns="91425" rIns="91425" bIns="91425" anchor="t" anchorCtr="0">
            <a:noAutofit/>
          </a:bodyPr>
          <a:lstStyle/>
          <a:p>
            <a:pPr marL="342900"/>
            <a:r>
              <a:rPr lang="en-GB" sz="2000" dirty="0">
                <a:solidFill>
                  <a:schemeClr val="tx1"/>
                </a:solidFill>
              </a:rPr>
              <a:t>ROP Gadgets are sequences of machine code with these attributes (generally)</a:t>
            </a:r>
            <a:endParaRPr sz="20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Short</a:t>
            </a:r>
            <a:endParaRPr sz="2000" b="1" dirty="0">
              <a:solidFill>
                <a:schemeClr val="tx1"/>
              </a:solidFill>
            </a:endParaRPr>
          </a:p>
          <a:p>
            <a:pPr marL="914400" lvl="1" indent="-317500" algn="l" rtl="0">
              <a:spcBef>
                <a:spcPts val="0"/>
              </a:spcBef>
              <a:spcAft>
                <a:spcPts val="0"/>
              </a:spcAft>
              <a:buSzPts val="1400"/>
              <a:buChar char="○"/>
            </a:pPr>
            <a:r>
              <a:rPr lang="en-GB" sz="1800" dirty="0">
                <a:solidFill>
                  <a:schemeClr val="tx1"/>
                </a:solidFill>
              </a:rPr>
              <a:t>Anywhere from 2 to roughly 10 instructions</a:t>
            </a:r>
            <a:endParaRPr sz="18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No function prologue or epilogue</a:t>
            </a:r>
            <a:endParaRPr sz="2000" b="1"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These are not entire functions, just pieces of functions</a:t>
            </a:r>
            <a:endParaRPr sz="18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No defined </a:t>
            </a:r>
            <a:r>
              <a:rPr lang="en-US" sz="2000" b="1" dirty="0">
                <a:solidFill>
                  <a:schemeClr val="tx1"/>
                </a:solidFill>
              </a:rPr>
              <a:t>behavior</a:t>
            </a:r>
          </a:p>
          <a:p>
            <a:pPr marL="914400" lvl="1" indent="-317500" algn="l" rtl="0">
              <a:lnSpc>
                <a:spcPct val="100000"/>
              </a:lnSpc>
              <a:spcBef>
                <a:spcPts val="0"/>
              </a:spcBef>
              <a:spcAft>
                <a:spcPts val="0"/>
              </a:spcAft>
              <a:buSzPts val="1400"/>
              <a:buChar char="○"/>
            </a:pPr>
            <a:r>
              <a:rPr lang="en-GB" sz="1800" dirty="0">
                <a:solidFill>
                  <a:schemeClr val="tx1"/>
                </a:solidFill>
              </a:rPr>
              <a:t>Functions typically have defined arguments, processing </a:t>
            </a:r>
            <a:r>
              <a:rPr lang="en-US" sz="1800" dirty="0">
                <a:solidFill>
                  <a:schemeClr val="tx1"/>
                </a:solidFill>
              </a:rPr>
              <a:t>behaviors</a:t>
            </a:r>
            <a:r>
              <a:rPr lang="en-GB" sz="1800" dirty="0">
                <a:solidFill>
                  <a:schemeClr val="tx1"/>
                </a:solidFill>
              </a:rPr>
              <a:t>, and return values that are described in documentation</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ROP gadgets are pieces of functions and don’t necessarily associate to a single line of source code</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dirty="0">
                <a:solidFill>
                  <a:schemeClr val="tx1"/>
                </a:solidFill>
              </a:rPr>
              <a:t>Programmers do not directly author ROP gadgets, they are part of what gets created when source code is built</a:t>
            </a:r>
            <a:endParaRPr sz="1800"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The exact machine code produced from the source code varies based on the target architecture, the compiler, compiler optimizations, etc.</a:t>
            </a:r>
            <a:endParaRPr sz="1800" dirty="0">
              <a:solidFill>
                <a:schemeClr val="tx1"/>
              </a:solidFill>
            </a:endParaRPr>
          </a:p>
          <a:p>
            <a:pPr marL="0" lvl="0" indent="0" algn="l" rtl="0">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B0C6ABEA-5F61-AA41-A76A-CC75B27ABA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6"/>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Using Ghidra to find ROP Gadgets</a:t>
            </a:r>
            <a:endParaRPr dirty="0"/>
          </a:p>
        </p:txBody>
      </p:sp>
      <p:sp>
        <p:nvSpPr>
          <p:cNvPr id="2" name="Slide Number Placeholder 1">
            <a:extLst>
              <a:ext uri="{FF2B5EF4-FFF2-40B4-BE49-F238E27FC236}">
                <a16:creationId xmlns:a16="http://schemas.microsoft.com/office/drawing/2014/main" id="{F96A1D73-6BEA-1A4D-BCDB-C336CBA6A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226208" y="81749"/>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Why Reverse Engineer Software?</a:t>
            </a:r>
            <a:endParaRPr sz="3600" dirty="0"/>
          </a:p>
        </p:txBody>
      </p:sp>
      <p:sp>
        <p:nvSpPr>
          <p:cNvPr id="139" name="Google Shape;139;p23"/>
          <p:cNvSpPr txBox="1">
            <a:spLocks noGrp="1"/>
          </p:cNvSpPr>
          <p:nvPr>
            <p:ph type="body" idx="1"/>
          </p:nvPr>
        </p:nvSpPr>
        <p:spPr>
          <a:xfrm>
            <a:off x="226208" y="1253835"/>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Security Auditing</a:t>
            </a:r>
            <a:endParaRPr sz="2000" dirty="0">
              <a:solidFill>
                <a:schemeClr val="tx1"/>
              </a:solidFill>
            </a:endParaRPr>
          </a:p>
          <a:p>
            <a:pPr marL="914400" lvl="1" indent="-317500" algn="l" rtl="0">
              <a:spcBef>
                <a:spcPts val="1000"/>
              </a:spcBef>
              <a:spcAft>
                <a:spcPts val="0"/>
              </a:spcAft>
              <a:buSzPts val="1400"/>
              <a:buChar char="○"/>
            </a:pPr>
            <a:r>
              <a:rPr lang="en-GB" sz="1800" dirty="0">
                <a:solidFill>
                  <a:schemeClr val="tx1"/>
                </a:solidFill>
              </a:rPr>
              <a:t>Device and software vendors often enlist white-hat reverse engineers to identify vulnerabilities and develop proof-of-concept exploits</a:t>
            </a:r>
            <a:endParaRPr sz="18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These white-hats use the same tools and techniques as malicious black-hats</a:t>
            </a:r>
            <a:endParaRPr sz="1800" dirty="0">
              <a:solidFill>
                <a:schemeClr val="tx1"/>
              </a:solidFill>
            </a:endParaRPr>
          </a:p>
          <a:p>
            <a:pPr marL="914400" lvl="1" indent="-317500" algn="l" rtl="0">
              <a:spcBef>
                <a:spcPts val="1000"/>
              </a:spcBef>
              <a:spcAft>
                <a:spcPts val="0"/>
              </a:spcAft>
              <a:buSzPts val="1400"/>
              <a:buChar char="○"/>
            </a:pPr>
            <a:r>
              <a:rPr lang="en-GB" sz="1800" i="1" dirty="0">
                <a:solidFill>
                  <a:schemeClr val="tx1"/>
                </a:solidFill>
              </a:rPr>
              <a:t>Responsibly</a:t>
            </a:r>
            <a:r>
              <a:rPr lang="en-GB" sz="1800" dirty="0">
                <a:solidFill>
                  <a:schemeClr val="tx1"/>
                </a:solidFill>
              </a:rPr>
              <a:t> disclosing vulnerabilities to vendors is critically important</a:t>
            </a:r>
            <a:endParaRPr sz="18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Responsible disclosure allows vendors to patch vulnerabilities to protect consumers</a:t>
            </a:r>
            <a:endParaRPr sz="1800" dirty="0">
              <a:solidFill>
                <a:schemeClr val="tx1"/>
              </a:solidFill>
            </a:endParaRPr>
          </a:p>
          <a:p>
            <a:pPr marL="1371600" lvl="2" indent="-317500" algn="l" rtl="0">
              <a:spcBef>
                <a:spcPts val="1000"/>
              </a:spcBef>
              <a:spcAft>
                <a:spcPts val="0"/>
              </a:spcAft>
              <a:buSzPts val="1400"/>
              <a:buChar char="■"/>
            </a:pPr>
            <a:r>
              <a:rPr lang="en-GB" sz="1800" dirty="0">
                <a:solidFill>
                  <a:schemeClr val="tx1"/>
                </a:solidFill>
              </a:rPr>
              <a:t>Irresponsible disclosure creates opportunities for malicious attackers to develop and deliver exploits</a:t>
            </a:r>
            <a:endParaRPr sz="1800" dirty="0">
              <a:solidFill>
                <a:schemeClr val="tx1"/>
              </a:solidFill>
            </a:endParaRPr>
          </a:p>
          <a:p>
            <a:pPr marL="1828800" lvl="3" indent="-317500" algn="l" rtl="0">
              <a:spcBef>
                <a:spcPts val="1000"/>
              </a:spcBef>
              <a:spcAft>
                <a:spcPts val="1000"/>
              </a:spcAft>
              <a:buSzPts val="1400"/>
              <a:buChar char="●"/>
            </a:pPr>
            <a:r>
              <a:rPr lang="en-GB" sz="1800" dirty="0">
                <a:solidFill>
                  <a:schemeClr val="tx1"/>
                </a:solidFill>
              </a:rPr>
              <a:t>This can have severe adverse impacts to consumers, vendors, and other members of the public who may be indirectly affec</a:t>
            </a:r>
            <a:r>
              <a:rPr lang="en-GB" sz="1800" dirty="0"/>
              <a:t>ted</a:t>
            </a:r>
            <a:endParaRPr sz="1800" dirty="0"/>
          </a:p>
        </p:txBody>
      </p:sp>
      <p:sp>
        <p:nvSpPr>
          <p:cNvPr id="2" name="Slide Number Placeholder 1">
            <a:extLst>
              <a:ext uri="{FF2B5EF4-FFF2-40B4-BE49-F238E27FC236}">
                <a16:creationId xmlns:a16="http://schemas.microsoft.com/office/drawing/2014/main" id="{6B2E350E-9602-9D4E-808F-F9BAC4A09A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7"/>
          <p:cNvSpPr txBox="1">
            <a:spLocks noGrp="1"/>
          </p:cNvSpPr>
          <p:nvPr>
            <p:ph type="title"/>
          </p:nvPr>
        </p:nvSpPr>
        <p:spPr>
          <a:xfrm>
            <a:off x="101600" y="14427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Finding ROP Gadgets With Ghidra</a:t>
            </a:r>
            <a:endParaRPr sz="3600" dirty="0"/>
          </a:p>
        </p:txBody>
      </p:sp>
      <p:sp>
        <p:nvSpPr>
          <p:cNvPr id="679" name="Google Shape;679;p77"/>
          <p:cNvSpPr txBox="1">
            <a:spLocks noGrp="1"/>
          </p:cNvSpPr>
          <p:nvPr>
            <p:ph type="body" idx="1"/>
          </p:nvPr>
        </p:nvSpPr>
        <p:spPr>
          <a:xfrm>
            <a:off x="0" y="1151400"/>
            <a:ext cx="8781143"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Scenario</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We are developing a proof-of-concept exploit for a program on a MIPS system</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The program accepts input via an UPnP interface (SOAP over HTTP)</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Our exploit will call the </a:t>
            </a:r>
            <a:r>
              <a:rPr lang="en-GB" sz="1600" dirty="0">
                <a:solidFill>
                  <a:schemeClr val="tx1"/>
                </a:solidFill>
                <a:latin typeface="Consolas"/>
                <a:ea typeface="Consolas"/>
                <a:cs typeface="Consolas"/>
                <a:sym typeface="Consolas"/>
              </a:rPr>
              <a:t>system</a:t>
            </a:r>
            <a:r>
              <a:rPr lang="en-GB" sz="1600" dirty="0">
                <a:solidFill>
                  <a:schemeClr val="tx1"/>
                </a:solidFill>
              </a:rPr>
              <a:t> function in the </a:t>
            </a:r>
            <a:r>
              <a:rPr lang="en-GB" sz="1600" dirty="0" err="1">
                <a:solidFill>
                  <a:schemeClr val="tx1"/>
                </a:solidFill>
              </a:rPr>
              <a:t>libc</a:t>
            </a:r>
            <a:r>
              <a:rPr lang="en-GB" sz="1600" dirty="0">
                <a:solidFill>
                  <a:schemeClr val="tx1"/>
                </a:solidFill>
              </a:rPr>
              <a:t> library</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The </a:t>
            </a:r>
            <a:r>
              <a:rPr lang="en-GB" sz="1600" dirty="0">
                <a:solidFill>
                  <a:schemeClr val="tx1"/>
                </a:solidFill>
                <a:latin typeface="Consolas"/>
                <a:ea typeface="Consolas"/>
                <a:cs typeface="Consolas"/>
                <a:sym typeface="Consolas"/>
              </a:rPr>
              <a:t>system</a:t>
            </a:r>
            <a:r>
              <a:rPr lang="en-GB" sz="1600" dirty="0">
                <a:solidFill>
                  <a:schemeClr val="tx1"/>
                </a:solidFill>
              </a:rPr>
              <a:t> function accepts one argument, which is a pointer to a string containing a command to execute</a:t>
            </a:r>
            <a:endParaRPr sz="16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What we need to do</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Populate the </a:t>
            </a:r>
            <a:r>
              <a:rPr lang="en-GB" sz="1600" dirty="0">
                <a:solidFill>
                  <a:schemeClr val="tx1"/>
                </a:solidFill>
                <a:latin typeface="Consolas"/>
                <a:ea typeface="Consolas"/>
                <a:cs typeface="Consolas"/>
                <a:sym typeface="Consolas"/>
              </a:rPr>
              <a:t>$a0</a:t>
            </a:r>
            <a:r>
              <a:rPr lang="en-GB" sz="1600" dirty="0">
                <a:solidFill>
                  <a:schemeClr val="tx1"/>
                </a:solidFill>
              </a:rPr>
              <a:t> register with the address of the command string we want to execute</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Have execution reach the </a:t>
            </a:r>
            <a:r>
              <a:rPr lang="en-GB" sz="1600" dirty="0">
                <a:solidFill>
                  <a:schemeClr val="tx1"/>
                </a:solidFill>
                <a:latin typeface="Consolas"/>
                <a:ea typeface="Consolas"/>
                <a:cs typeface="Consolas"/>
                <a:sym typeface="Consolas"/>
              </a:rPr>
              <a:t>system</a:t>
            </a:r>
            <a:r>
              <a:rPr lang="en-GB" sz="1600" dirty="0">
                <a:solidFill>
                  <a:schemeClr val="tx1"/>
                </a:solidFill>
              </a:rPr>
              <a:t> function in </a:t>
            </a:r>
            <a:r>
              <a:rPr lang="en-GB" sz="1600" dirty="0" err="1">
                <a:solidFill>
                  <a:schemeClr val="tx1"/>
                </a:solidFill>
              </a:rPr>
              <a:t>libc</a:t>
            </a:r>
            <a:endParaRPr sz="16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What we’ve already determined</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There is a stack-based buffer overflow vulnerability in the target program</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By overflowing the buffer we are able to control the contents of the following registers:</a:t>
            </a:r>
            <a:endParaRPr sz="1600" dirty="0">
              <a:solidFill>
                <a:schemeClr val="tx1"/>
              </a:solidFill>
            </a:endParaRPr>
          </a:p>
          <a:p>
            <a:pPr marL="1371600" lvl="2"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$s0-$s8</a:t>
            </a:r>
            <a:endParaRPr sz="1600" dirty="0">
              <a:solidFill>
                <a:schemeClr val="tx1"/>
              </a:solidFill>
              <a:latin typeface="Consolas"/>
              <a:ea typeface="Consolas"/>
              <a:cs typeface="Consolas"/>
              <a:sym typeface="Consolas"/>
            </a:endParaRPr>
          </a:p>
          <a:p>
            <a:pPr marL="1371600" lvl="2"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a:t>
            </a:r>
            <a:r>
              <a:rPr lang="en-GB" sz="1600" dirty="0" err="1">
                <a:solidFill>
                  <a:schemeClr val="tx1"/>
                </a:solidFill>
                <a:latin typeface="Consolas"/>
                <a:ea typeface="Consolas"/>
                <a:cs typeface="Consolas"/>
                <a:sym typeface="Consolas"/>
              </a:rPr>
              <a:t>ra</a:t>
            </a:r>
            <a:endParaRPr sz="1600"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Char char="○"/>
            </a:pPr>
            <a:r>
              <a:rPr lang="en-GB" sz="1600" dirty="0">
                <a:solidFill>
                  <a:schemeClr val="tx1"/>
                </a:solidFill>
              </a:rPr>
              <a:t>Using another interface on the target program we are able to write a command string into memory at address </a:t>
            </a:r>
            <a:r>
              <a:rPr lang="en-GB" sz="1600" dirty="0">
                <a:solidFill>
                  <a:schemeClr val="tx1"/>
                </a:solidFill>
                <a:latin typeface="Consolas"/>
                <a:ea typeface="Consolas"/>
                <a:cs typeface="Consolas"/>
                <a:sym typeface="Consolas"/>
              </a:rPr>
              <a:t>0x2b324041</a:t>
            </a:r>
            <a:endParaRPr sz="1600"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Char char="○"/>
            </a:pPr>
            <a:r>
              <a:rPr lang="en-GB" sz="1600" dirty="0">
                <a:solidFill>
                  <a:schemeClr val="tx1"/>
                </a:solidFill>
              </a:rPr>
              <a:t>The </a:t>
            </a:r>
            <a:r>
              <a:rPr lang="en-GB" sz="1600" dirty="0" err="1">
                <a:solidFill>
                  <a:schemeClr val="tx1"/>
                </a:solidFill>
              </a:rPr>
              <a:t>libc</a:t>
            </a:r>
            <a:r>
              <a:rPr lang="en-GB" sz="1600" dirty="0">
                <a:solidFill>
                  <a:schemeClr val="tx1"/>
                </a:solidFill>
              </a:rPr>
              <a:t> library is loaded into the virtual address space of the target process at offset </a:t>
            </a:r>
            <a:r>
              <a:rPr lang="en-GB" sz="1600" dirty="0">
                <a:solidFill>
                  <a:schemeClr val="tx1"/>
                </a:solidFill>
                <a:latin typeface="Consolas"/>
                <a:ea typeface="Consolas"/>
                <a:cs typeface="Consolas"/>
                <a:sym typeface="Consolas"/>
              </a:rPr>
              <a:t>0x2b069000</a:t>
            </a:r>
            <a:r>
              <a:rPr lang="en-GB" sz="1600" dirty="0">
                <a:solidFill>
                  <a:schemeClr val="tx1"/>
                </a:solidFill>
              </a:rPr>
              <a:t> (the end of the executable memory segment of </a:t>
            </a:r>
            <a:r>
              <a:rPr lang="en-GB" sz="1600" dirty="0" err="1">
                <a:solidFill>
                  <a:schemeClr val="tx1"/>
                </a:solidFill>
              </a:rPr>
              <a:t>libc</a:t>
            </a:r>
            <a:r>
              <a:rPr lang="en-GB" sz="1600" dirty="0">
                <a:solidFill>
                  <a:schemeClr val="tx1"/>
                </a:solidFill>
              </a:rPr>
              <a:t> is at offset </a:t>
            </a:r>
            <a:r>
              <a:rPr lang="en-GB" sz="1600" dirty="0">
                <a:solidFill>
                  <a:schemeClr val="tx1"/>
                </a:solidFill>
                <a:latin typeface="Consolas"/>
                <a:ea typeface="Consolas"/>
                <a:cs typeface="Consolas"/>
                <a:sym typeface="Consolas"/>
              </a:rPr>
              <a:t>0x2b0d2000</a:t>
            </a:r>
            <a:r>
              <a:rPr lang="en-GB" sz="1600" dirty="0">
                <a:solidFill>
                  <a:schemeClr val="tx1"/>
                </a:solidFill>
              </a:rPr>
              <a:t>)</a:t>
            </a:r>
            <a:endParaRPr sz="1600" dirty="0">
              <a:solidFill>
                <a:schemeClr val="tx1"/>
              </a:solidFill>
            </a:endParaRPr>
          </a:p>
        </p:txBody>
      </p:sp>
      <p:sp>
        <p:nvSpPr>
          <p:cNvPr id="2" name="Slide Number Placeholder 1">
            <a:extLst>
              <a:ext uri="{FF2B5EF4-FFF2-40B4-BE49-F238E27FC236}">
                <a16:creationId xmlns:a16="http://schemas.microsoft.com/office/drawing/2014/main" id="{1AB20F4C-2EDB-BE45-98E5-3055F4229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8"/>
          <p:cNvSpPr txBox="1">
            <a:spLocks noGrp="1"/>
          </p:cNvSpPr>
          <p:nvPr>
            <p:ph type="title"/>
          </p:nvPr>
        </p:nvSpPr>
        <p:spPr>
          <a:xfrm>
            <a:off x="226208" y="78229"/>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600" dirty="0"/>
              <a:t>Finding the Address of the </a:t>
            </a:r>
            <a:r>
              <a:rPr lang="en-GB" sz="3600" dirty="0">
                <a:latin typeface="Consolas"/>
                <a:ea typeface="Consolas"/>
                <a:cs typeface="Consolas"/>
                <a:sym typeface="Consolas"/>
              </a:rPr>
              <a:t>system</a:t>
            </a:r>
            <a:r>
              <a:rPr lang="en-GB" sz="3600" dirty="0"/>
              <a:t> Function in </a:t>
            </a:r>
            <a:r>
              <a:rPr lang="en-GB" sz="3600" dirty="0" err="1"/>
              <a:t>libc</a:t>
            </a:r>
            <a:endParaRPr sz="3600" dirty="0"/>
          </a:p>
        </p:txBody>
      </p:sp>
      <p:sp>
        <p:nvSpPr>
          <p:cNvPr id="685" name="Google Shape;685;p7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6" name="Google Shape;686;p78"/>
          <p:cNvPicPr preferRelativeResize="0"/>
          <p:nvPr/>
        </p:nvPicPr>
        <p:blipFill>
          <a:blip r:embed="rId3">
            <a:alphaModFix/>
          </a:blip>
          <a:stretch>
            <a:fillRect/>
          </a:stretch>
        </p:blipFill>
        <p:spPr>
          <a:xfrm>
            <a:off x="1603500" y="1536625"/>
            <a:ext cx="7228799" cy="4518000"/>
          </a:xfrm>
          <a:prstGeom prst="rect">
            <a:avLst/>
          </a:prstGeom>
          <a:noFill/>
          <a:ln>
            <a:noFill/>
          </a:ln>
        </p:spPr>
      </p:pic>
      <p:cxnSp>
        <p:nvCxnSpPr>
          <p:cNvPr id="687" name="Google Shape;687;p78"/>
          <p:cNvCxnSpPr/>
          <p:nvPr/>
        </p:nvCxnSpPr>
        <p:spPr>
          <a:xfrm>
            <a:off x="560375" y="2926425"/>
            <a:ext cx="1014000" cy="1369800"/>
          </a:xfrm>
          <a:prstGeom prst="straightConnector1">
            <a:avLst/>
          </a:prstGeom>
          <a:noFill/>
          <a:ln w="28575" cap="flat" cmpd="sng">
            <a:solidFill>
              <a:srgbClr val="000000"/>
            </a:solidFill>
            <a:prstDash val="solid"/>
            <a:round/>
            <a:headEnd type="none" w="med" len="med"/>
            <a:tailEnd type="triangle" w="med" len="med"/>
          </a:ln>
        </p:spPr>
      </p:cxnSp>
      <p:sp>
        <p:nvSpPr>
          <p:cNvPr id="688" name="Google Shape;688;p78"/>
          <p:cNvSpPr txBox="1"/>
          <p:nvPr/>
        </p:nvSpPr>
        <p:spPr>
          <a:xfrm>
            <a:off x="311700" y="1536625"/>
            <a:ext cx="2188200" cy="14262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The libc library we are analyzing includes a symbol for the </a:t>
            </a:r>
            <a:r>
              <a:rPr lang="en-GB" b="1">
                <a:solidFill>
                  <a:srgbClr val="FFFFFF"/>
                </a:solidFill>
                <a:latin typeface="Consolas"/>
                <a:ea typeface="Consolas"/>
                <a:cs typeface="Consolas"/>
                <a:sym typeface="Consolas"/>
              </a:rPr>
              <a:t>system</a:t>
            </a:r>
            <a:r>
              <a:rPr lang="en-GB">
                <a:solidFill>
                  <a:srgbClr val="FFFFFF"/>
                </a:solidFill>
              </a:rPr>
              <a:t> function so we can use the filter in the Symbol Tree to find it</a:t>
            </a:r>
            <a:endParaRPr>
              <a:solidFill>
                <a:srgbClr val="FFFFFF"/>
              </a:solidFill>
            </a:endParaRPr>
          </a:p>
        </p:txBody>
      </p:sp>
      <p:sp>
        <p:nvSpPr>
          <p:cNvPr id="2" name="Slide Number Placeholder 1">
            <a:extLst>
              <a:ext uri="{FF2B5EF4-FFF2-40B4-BE49-F238E27FC236}">
                <a16:creationId xmlns:a16="http://schemas.microsoft.com/office/drawing/2014/main" id="{C9722185-D3E2-8749-9499-6ACBB808CE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9"/>
          <p:cNvSpPr txBox="1">
            <a:spLocks noGrp="1"/>
          </p:cNvSpPr>
          <p:nvPr>
            <p:ph type="title"/>
          </p:nvPr>
        </p:nvSpPr>
        <p:spPr>
          <a:xfrm>
            <a:off x="0"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600" dirty="0"/>
              <a:t>Finding the Address of the </a:t>
            </a:r>
            <a:r>
              <a:rPr lang="en-GB" sz="3600" dirty="0">
                <a:latin typeface="Consolas"/>
                <a:ea typeface="Consolas"/>
                <a:cs typeface="Consolas"/>
                <a:sym typeface="Consolas"/>
              </a:rPr>
              <a:t>system</a:t>
            </a:r>
            <a:r>
              <a:rPr lang="en-GB" sz="3600" dirty="0"/>
              <a:t> Function in </a:t>
            </a:r>
            <a:r>
              <a:rPr lang="en-GB" sz="3600" dirty="0" err="1"/>
              <a:t>libc</a:t>
            </a:r>
            <a:endParaRPr sz="3600" dirty="0"/>
          </a:p>
        </p:txBody>
      </p:sp>
      <p:pic>
        <p:nvPicPr>
          <p:cNvPr id="695" name="Google Shape;695;p79"/>
          <p:cNvPicPr preferRelativeResize="0"/>
          <p:nvPr/>
        </p:nvPicPr>
        <p:blipFill>
          <a:blip r:embed="rId3">
            <a:alphaModFix/>
          </a:blip>
          <a:stretch>
            <a:fillRect/>
          </a:stretch>
        </p:blipFill>
        <p:spPr>
          <a:xfrm>
            <a:off x="1661325" y="1536625"/>
            <a:ext cx="7170969" cy="4518000"/>
          </a:xfrm>
          <a:prstGeom prst="rect">
            <a:avLst/>
          </a:prstGeom>
          <a:noFill/>
          <a:ln>
            <a:noFill/>
          </a:ln>
        </p:spPr>
      </p:pic>
      <p:cxnSp>
        <p:nvCxnSpPr>
          <p:cNvPr id="696" name="Google Shape;696;p79"/>
          <p:cNvCxnSpPr/>
          <p:nvPr/>
        </p:nvCxnSpPr>
        <p:spPr>
          <a:xfrm>
            <a:off x="560375" y="2926425"/>
            <a:ext cx="2312700" cy="2673600"/>
          </a:xfrm>
          <a:prstGeom prst="straightConnector1">
            <a:avLst/>
          </a:prstGeom>
          <a:noFill/>
          <a:ln w="28575" cap="flat" cmpd="sng">
            <a:solidFill>
              <a:srgbClr val="000000"/>
            </a:solidFill>
            <a:prstDash val="solid"/>
            <a:round/>
            <a:headEnd type="none" w="med" len="med"/>
            <a:tailEnd type="triangle" w="med" len="med"/>
          </a:ln>
        </p:spPr>
      </p:cxnSp>
      <p:sp>
        <p:nvSpPr>
          <p:cNvPr id="697" name="Google Shape;697;p79"/>
          <p:cNvSpPr txBox="1"/>
          <p:nvPr/>
        </p:nvSpPr>
        <p:spPr>
          <a:xfrm>
            <a:off x="311700" y="1963600"/>
            <a:ext cx="2188200" cy="10035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Alternatively, we can find the </a:t>
            </a:r>
            <a:r>
              <a:rPr lang="en-GB" b="1">
                <a:solidFill>
                  <a:srgbClr val="FFFFFF"/>
                </a:solidFill>
                <a:latin typeface="Consolas"/>
                <a:ea typeface="Consolas"/>
                <a:cs typeface="Consolas"/>
                <a:sym typeface="Consolas"/>
              </a:rPr>
              <a:t>system</a:t>
            </a:r>
            <a:r>
              <a:rPr lang="en-GB">
                <a:solidFill>
                  <a:srgbClr val="FFFFFF"/>
                </a:solidFill>
              </a:rPr>
              <a:t> function by filtering or sorting in the Functions View</a:t>
            </a:r>
            <a:endParaRPr>
              <a:solidFill>
                <a:srgbClr val="FFFFFF"/>
              </a:solidFill>
            </a:endParaRPr>
          </a:p>
        </p:txBody>
      </p:sp>
      <p:sp>
        <p:nvSpPr>
          <p:cNvPr id="2" name="Slide Number Placeholder 1">
            <a:extLst>
              <a:ext uri="{FF2B5EF4-FFF2-40B4-BE49-F238E27FC236}">
                <a16:creationId xmlns:a16="http://schemas.microsoft.com/office/drawing/2014/main" id="{3C92F125-3957-2740-9BBD-A6F174FA9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0"/>
          <p:cNvSpPr txBox="1">
            <a:spLocks noGrp="1"/>
          </p:cNvSpPr>
          <p:nvPr>
            <p:ph type="title"/>
          </p:nvPr>
        </p:nvSpPr>
        <p:spPr>
          <a:xfrm>
            <a:off x="129500" y="8643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Address of the </a:t>
            </a:r>
            <a:r>
              <a:rPr lang="en-GB" sz="3600" dirty="0">
                <a:latin typeface="Consolas"/>
                <a:ea typeface="Consolas"/>
                <a:cs typeface="Consolas"/>
                <a:sym typeface="Consolas"/>
              </a:rPr>
              <a:t>system</a:t>
            </a:r>
            <a:r>
              <a:rPr lang="en-GB" sz="3600" dirty="0"/>
              <a:t> Function in </a:t>
            </a:r>
            <a:r>
              <a:rPr lang="en-GB" sz="3600" dirty="0" err="1"/>
              <a:t>libc</a:t>
            </a:r>
            <a:endParaRPr sz="3600" dirty="0"/>
          </a:p>
        </p:txBody>
      </p:sp>
      <p:pic>
        <p:nvPicPr>
          <p:cNvPr id="704" name="Google Shape;704;p80"/>
          <p:cNvPicPr preferRelativeResize="0"/>
          <p:nvPr/>
        </p:nvPicPr>
        <p:blipFill>
          <a:blip r:embed="rId3">
            <a:alphaModFix/>
          </a:blip>
          <a:stretch>
            <a:fillRect/>
          </a:stretch>
        </p:blipFill>
        <p:spPr>
          <a:xfrm>
            <a:off x="928914" y="1306287"/>
            <a:ext cx="7903381" cy="4748338"/>
          </a:xfrm>
          <a:prstGeom prst="rect">
            <a:avLst/>
          </a:prstGeom>
          <a:noFill/>
          <a:ln>
            <a:noFill/>
          </a:ln>
        </p:spPr>
      </p:pic>
      <p:sp>
        <p:nvSpPr>
          <p:cNvPr id="705" name="Google Shape;705;p80"/>
          <p:cNvSpPr txBox="1"/>
          <p:nvPr/>
        </p:nvSpPr>
        <p:spPr>
          <a:xfrm>
            <a:off x="2873224" y="4028331"/>
            <a:ext cx="479575" cy="16629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06" name="Google Shape;706;p80"/>
          <p:cNvCxnSpPr>
            <a:cxnSpLocks/>
            <a:stCxn id="707" idx="1"/>
            <a:endCxn id="705" idx="3"/>
          </p:cNvCxnSpPr>
          <p:nvPr/>
        </p:nvCxnSpPr>
        <p:spPr>
          <a:xfrm flipH="1">
            <a:off x="3352799" y="3497650"/>
            <a:ext cx="1757726" cy="613830"/>
          </a:xfrm>
          <a:prstGeom prst="straightConnector1">
            <a:avLst/>
          </a:prstGeom>
          <a:noFill/>
          <a:ln w="28575" cap="flat" cmpd="sng">
            <a:solidFill>
              <a:srgbClr val="000000"/>
            </a:solidFill>
            <a:prstDash val="solid"/>
            <a:round/>
            <a:headEnd type="none" w="med" len="med"/>
            <a:tailEnd type="triangle" w="med" len="med"/>
          </a:ln>
        </p:spPr>
      </p:cxnSp>
      <p:sp>
        <p:nvSpPr>
          <p:cNvPr id="708" name="Google Shape;708;p80"/>
          <p:cNvSpPr txBox="1"/>
          <p:nvPr/>
        </p:nvSpPr>
        <p:spPr>
          <a:xfrm>
            <a:off x="3468099" y="4980450"/>
            <a:ext cx="537843" cy="1386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09" name="Google Shape;709;p80"/>
          <p:cNvCxnSpPr>
            <a:cxnSpLocks/>
          </p:cNvCxnSpPr>
          <p:nvPr/>
        </p:nvCxnSpPr>
        <p:spPr>
          <a:xfrm flipH="1">
            <a:off x="4033476" y="3847050"/>
            <a:ext cx="1232324" cy="1133400"/>
          </a:xfrm>
          <a:prstGeom prst="straightConnector1">
            <a:avLst/>
          </a:prstGeom>
          <a:noFill/>
          <a:ln w="28575" cap="flat" cmpd="sng">
            <a:solidFill>
              <a:srgbClr val="000000"/>
            </a:solidFill>
            <a:prstDash val="solid"/>
            <a:round/>
            <a:headEnd type="none" w="med" len="med"/>
            <a:tailEnd type="triangle" w="med" len="med"/>
          </a:ln>
        </p:spPr>
      </p:cxnSp>
      <p:sp>
        <p:nvSpPr>
          <p:cNvPr id="707" name="Google Shape;707;p80"/>
          <p:cNvSpPr txBox="1"/>
          <p:nvPr/>
        </p:nvSpPr>
        <p:spPr>
          <a:xfrm>
            <a:off x="5110525" y="3074650"/>
            <a:ext cx="2187900" cy="8460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The </a:t>
            </a:r>
            <a:r>
              <a:rPr lang="en-GB" b="1" dirty="0">
                <a:solidFill>
                  <a:srgbClr val="FFFFFF"/>
                </a:solidFill>
                <a:latin typeface="Consolas"/>
                <a:ea typeface="Consolas"/>
                <a:cs typeface="Consolas"/>
                <a:sym typeface="Consolas"/>
              </a:rPr>
              <a:t>system</a:t>
            </a:r>
            <a:r>
              <a:rPr lang="en-GB" dirty="0">
                <a:solidFill>
                  <a:srgbClr val="FFFFFF"/>
                </a:solidFill>
              </a:rPr>
              <a:t> function is located at virtual address </a:t>
            </a:r>
            <a:r>
              <a:rPr lang="en-GB" b="1" dirty="0">
                <a:solidFill>
                  <a:srgbClr val="FFFFFF"/>
                </a:solidFill>
                <a:latin typeface="Consolas"/>
                <a:ea typeface="Consolas"/>
                <a:cs typeface="Consolas"/>
                <a:sym typeface="Consolas"/>
              </a:rPr>
              <a:t>0x2b0cafd4</a:t>
            </a:r>
            <a:endParaRPr b="1" dirty="0">
              <a:solidFill>
                <a:srgbClr val="FFFFFF"/>
              </a:solidFill>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126F63A3-D243-8946-BAF4-E19F156E04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1"/>
          <p:cNvSpPr txBox="1">
            <a:spLocks noGrp="1"/>
          </p:cNvSpPr>
          <p:nvPr>
            <p:ph type="title"/>
          </p:nvPr>
        </p:nvSpPr>
        <p:spPr>
          <a:xfrm>
            <a:off x="311700"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Dealing with Bad Characters</a:t>
            </a:r>
            <a:endParaRPr sz="3600" dirty="0"/>
          </a:p>
        </p:txBody>
      </p:sp>
      <p:sp>
        <p:nvSpPr>
          <p:cNvPr id="715" name="Google Shape;715;p81"/>
          <p:cNvSpPr txBox="1">
            <a:spLocks noGrp="1"/>
          </p:cNvSpPr>
          <p:nvPr>
            <p:ph type="body" idx="1"/>
          </p:nvPr>
        </p:nvSpPr>
        <p:spPr>
          <a:xfrm>
            <a:off x="130629" y="1248228"/>
            <a:ext cx="8890529" cy="496939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mentioned that our target program accepts input via an UPnP interface (SOAP over HTTP)</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This protocol constrains the values of the input characters significantly</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Supported characters are:</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latin typeface="Consolas"/>
                <a:ea typeface="Consolas"/>
                <a:cs typeface="Consolas"/>
                <a:sym typeface="Consolas"/>
              </a:rPr>
              <a:t>0x09</a:t>
            </a:r>
            <a:r>
              <a:rPr lang="en-GB" sz="1600" dirty="0">
                <a:solidFill>
                  <a:schemeClr val="tx1"/>
                </a:solidFill>
              </a:rPr>
              <a:t> (Horizontal Tab)</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latin typeface="Consolas"/>
                <a:ea typeface="Consolas"/>
                <a:cs typeface="Consolas"/>
                <a:sym typeface="Consolas"/>
              </a:rPr>
              <a:t>0x0a</a:t>
            </a:r>
            <a:r>
              <a:rPr lang="en-GB" sz="1600" dirty="0">
                <a:solidFill>
                  <a:schemeClr val="tx1"/>
                </a:solidFill>
              </a:rPr>
              <a:t> (Line Feed)</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latin typeface="Consolas"/>
                <a:ea typeface="Consolas"/>
                <a:cs typeface="Consolas"/>
                <a:sym typeface="Consolas"/>
              </a:rPr>
              <a:t>0x0d</a:t>
            </a:r>
            <a:r>
              <a:rPr lang="en-GB" sz="1600" dirty="0">
                <a:solidFill>
                  <a:schemeClr val="tx1"/>
                </a:solidFill>
              </a:rPr>
              <a:t> (Carriage Return)</a:t>
            </a:r>
            <a:endParaRPr sz="1600" dirty="0">
              <a:solidFill>
                <a:schemeClr val="tx1"/>
              </a:solidFill>
            </a:endParaRPr>
          </a:p>
          <a:p>
            <a:pPr marL="1371600" lvl="2" indent="-317500" algn="l" rtl="0">
              <a:lnSpc>
                <a:spcPct val="100000"/>
              </a:lnSpc>
              <a:spcBef>
                <a:spcPts val="0"/>
              </a:spcBef>
              <a:spcAft>
                <a:spcPts val="0"/>
              </a:spcAft>
              <a:buSzPts val="1400"/>
              <a:buChar char="■"/>
            </a:pPr>
            <a:r>
              <a:rPr lang="en-GB" sz="1600" dirty="0">
                <a:solidFill>
                  <a:schemeClr val="tx1"/>
                </a:solidFill>
                <a:latin typeface="Consolas"/>
                <a:ea typeface="Consolas"/>
                <a:cs typeface="Consolas"/>
                <a:sym typeface="Consolas"/>
              </a:rPr>
              <a:t>0x20-0x7e</a:t>
            </a:r>
            <a:r>
              <a:rPr lang="en-GB" sz="1600" dirty="0">
                <a:solidFill>
                  <a:schemeClr val="tx1"/>
                </a:solidFill>
              </a:rPr>
              <a:t> (Printable ASCII Characters)</a:t>
            </a:r>
            <a:endParaRPr sz="1600"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There are some other exceptions for special characters that have special meanings in XML or HTTP (e.g. ‘&lt;’ and ‘&gt;’), but for this demonstration we will ignore those unless they cause an issue</a:t>
            </a:r>
            <a:endParaRPr sz="16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All of the bytes in the address containing our command string (</a:t>
            </a:r>
            <a:r>
              <a:rPr lang="en-GB" sz="2000" dirty="0">
                <a:solidFill>
                  <a:schemeClr val="tx1"/>
                </a:solidFill>
                <a:latin typeface="Consolas"/>
                <a:ea typeface="Consolas"/>
                <a:cs typeface="Consolas"/>
                <a:sym typeface="Consolas"/>
              </a:rPr>
              <a:t>0x2b324041</a:t>
            </a:r>
            <a:r>
              <a:rPr lang="en-GB" sz="2000" dirty="0">
                <a:solidFill>
                  <a:schemeClr val="tx1"/>
                </a:solidFill>
              </a:rPr>
              <a:t>) are safe</a:t>
            </a:r>
            <a:endParaRPr sz="20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The system function is located at address </a:t>
            </a:r>
            <a:r>
              <a:rPr lang="en-GB" sz="2000" dirty="0">
                <a:solidFill>
                  <a:schemeClr val="tx1"/>
                </a:solidFill>
                <a:latin typeface="Consolas"/>
                <a:ea typeface="Consolas"/>
                <a:cs typeface="Consolas"/>
                <a:sym typeface="Consolas"/>
              </a:rPr>
              <a:t>0x2b</a:t>
            </a:r>
            <a:r>
              <a:rPr lang="en-GB" sz="2000" u="sng" dirty="0">
                <a:solidFill>
                  <a:srgbClr val="FF0000"/>
                </a:solidFill>
                <a:latin typeface="Consolas"/>
                <a:ea typeface="Consolas"/>
                <a:cs typeface="Consolas"/>
                <a:sym typeface="Consolas"/>
              </a:rPr>
              <a:t>0cafd4</a:t>
            </a:r>
            <a:r>
              <a:rPr lang="en-GB" sz="2000" dirty="0">
                <a:solidFill>
                  <a:schemeClr val="tx1"/>
                </a:solidFill>
              </a:rPr>
              <a:t>, but</a:t>
            </a:r>
            <a:endParaRPr sz="2000" u="sng"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Char char="○"/>
            </a:pPr>
            <a:r>
              <a:rPr lang="en-GB" sz="1600" dirty="0">
                <a:solidFill>
                  <a:schemeClr val="tx1"/>
                </a:solidFill>
              </a:rPr>
              <a:t>Three of those bytes are bad characters so we won’t be able to pass them in directly via the UPnP interface</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Instead, we will need to pass in safe values and find gadgets that will compute the correct address for system</a:t>
            </a:r>
            <a:endParaRPr sz="1600" dirty="0">
              <a:solidFill>
                <a:schemeClr val="tx1"/>
              </a:solidFill>
            </a:endParaRPr>
          </a:p>
        </p:txBody>
      </p:sp>
      <p:sp>
        <p:nvSpPr>
          <p:cNvPr id="2" name="Slide Number Placeholder 1">
            <a:extLst>
              <a:ext uri="{FF2B5EF4-FFF2-40B4-BE49-F238E27FC236}">
                <a16:creationId xmlns:a16="http://schemas.microsoft.com/office/drawing/2014/main" id="{B1472C48-35D7-6E46-9766-28825D9BA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2"/>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ROP Gadget Requirements</a:t>
            </a:r>
            <a:endParaRPr sz="4000" dirty="0"/>
          </a:p>
        </p:txBody>
      </p:sp>
      <p:sp>
        <p:nvSpPr>
          <p:cNvPr id="721" name="Google Shape;721;p82"/>
          <p:cNvSpPr txBox="1">
            <a:spLocks noGrp="1"/>
          </p:cNvSpPr>
          <p:nvPr>
            <p:ph type="body" idx="1"/>
          </p:nvPr>
        </p:nvSpPr>
        <p:spPr>
          <a:xfrm>
            <a:off x="112221" y="1179817"/>
            <a:ext cx="8919558" cy="473716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400" dirty="0">
                <a:solidFill>
                  <a:schemeClr val="tx1"/>
                </a:solidFill>
              </a:rPr>
              <a:t>We can control the following registers via a stack-based buffer overflow:</a:t>
            </a:r>
            <a:endParaRPr sz="2400" dirty="0">
              <a:solidFill>
                <a:schemeClr val="tx1"/>
              </a:solidFill>
            </a:endParaRPr>
          </a:p>
          <a:p>
            <a:pPr marL="914400" lvl="1" indent="-317500" algn="l" rtl="0">
              <a:lnSpc>
                <a:spcPct val="100000"/>
              </a:lnSpc>
              <a:spcBef>
                <a:spcPts val="0"/>
              </a:spcBef>
              <a:spcAft>
                <a:spcPts val="0"/>
              </a:spcAft>
              <a:buSzPts val="1400"/>
              <a:buFont typeface="Consolas"/>
              <a:buChar char="○"/>
            </a:pPr>
            <a:r>
              <a:rPr lang="en-GB" sz="1800" dirty="0">
                <a:solidFill>
                  <a:schemeClr val="tx1"/>
                </a:solidFill>
                <a:latin typeface="Consolas"/>
                <a:ea typeface="Consolas"/>
                <a:cs typeface="Consolas"/>
                <a:sym typeface="Consolas"/>
              </a:rPr>
              <a:t>$s0-$s8</a:t>
            </a:r>
            <a:endParaRPr sz="1800"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Font typeface="Consolas"/>
              <a:buChar char="○"/>
            </a:pPr>
            <a:r>
              <a:rPr lang="en-GB" sz="1800" dirty="0">
                <a:solidFill>
                  <a:schemeClr val="tx1"/>
                </a:solidFill>
                <a:latin typeface="Consolas"/>
                <a:ea typeface="Consolas"/>
                <a:cs typeface="Consolas"/>
                <a:sym typeface="Consolas"/>
              </a:rPr>
              <a:t>$</a:t>
            </a:r>
            <a:r>
              <a:rPr lang="en-GB" sz="1800" dirty="0" err="1">
                <a:solidFill>
                  <a:schemeClr val="tx1"/>
                </a:solidFill>
                <a:latin typeface="Consolas"/>
                <a:ea typeface="Consolas"/>
                <a:cs typeface="Consolas"/>
                <a:sym typeface="Consolas"/>
              </a:rPr>
              <a:t>ra</a:t>
            </a:r>
            <a:endParaRPr sz="1800" dirty="0">
              <a:solidFill>
                <a:schemeClr val="tx1"/>
              </a:solidFill>
              <a:latin typeface="Consolas"/>
              <a:ea typeface="Consolas"/>
              <a:cs typeface="Consolas"/>
              <a:sym typeface="Consolas"/>
            </a:endParaRPr>
          </a:p>
          <a:p>
            <a:pPr marL="457200" lvl="0" indent="-342900" algn="l" rtl="0">
              <a:spcBef>
                <a:spcPts val="1000"/>
              </a:spcBef>
              <a:spcAft>
                <a:spcPts val="0"/>
              </a:spcAft>
              <a:buSzPts val="1800"/>
              <a:buChar char="●"/>
            </a:pPr>
            <a:r>
              <a:rPr lang="en-GB" sz="2400" dirty="0">
                <a:solidFill>
                  <a:schemeClr val="tx1"/>
                </a:solidFill>
              </a:rPr>
              <a:t>We need to find a sequence of ROP gadgets that perform the following operations</a:t>
            </a:r>
            <a:endParaRPr sz="2400" dirty="0">
              <a:solidFill>
                <a:schemeClr val="tx1"/>
              </a:solidFill>
            </a:endParaRPr>
          </a:p>
          <a:p>
            <a:pPr marL="914400" lvl="1" indent="-317500" algn="l" rtl="0">
              <a:lnSpc>
                <a:spcPct val="100000"/>
              </a:lnSpc>
              <a:spcBef>
                <a:spcPts val="0"/>
              </a:spcBef>
              <a:spcAft>
                <a:spcPts val="0"/>
              </a:spcAft>
              <a:buSzPts val="1400"/>
              <a:buChar char="○"/>
            </a:pPr>
            <a:r>
              <a:rPr lang="en-GB" sz="1800" b="1" dirty="0">
                <a:solidFill>
                  <a:schemeClr val="tx1"/>
                </a:solidFill>
              </a:rPr>
              <a:t>Move the value </a:t>
            </a:r>
            <a:r>
              <a:rPr lang="en-GB" sz="1800" b="1" dirty="0">
                <a:solidFill>
                  <a:schemeClr val="tx1"/>
                </a:solidFill>
                <a:latin typeface="Consolas"/>
                <a:ea typeface="Consolas"/>
                <a:cs typeface="Consolas"/>
                <a:sym typeface="Consolas"/>
              </a:rPr>
              <a:t>0x2b324041</a:t>
            </a:r>
            <a:r>
              <a:rPr lang="en-GB" sz="1800" b="1" dirty="0">
                <a:solidFill>
                  <a:schemeClr val="tx1"/>
                </a:solidFill>
              </a:rPr>
              <a:t> into </a:t>
            </a:r>
            <a:r>
              <a:rPr lang="en-GB" sz="1800" b="1" dirty="0">
                <a:solidFill>
                  <a:schemeClr val="tx1"/>
                </a:solidFill>
                <a:latin typeface="Consolas"/>
                <a:ea typeface="Consolas"/>
                <a:cs typeface="Consolas"/>
                <a:sym typeface="Consolas"/>
              </a:rPr>
              <a:t>$a0</a:t>
            </a:r>
            <a:r>
              <a:rPr lang="en-GB" sz="1800" b="1" dirty="0">
                <a:solidFill>
                  <a:schemeClr val="tx1"/>
                </a:solidFill>
              </a:rPr>
              <a:t> from one of the saved registers (</a:t>
            </a:r>
            <a:r>
              <a:rPr lang="en-GB" sz="1800" b="1" dirty="0">
                <a:solidFill>
                  <a:schemeClr val="tx1"/>
                </a:solidFill>
                <a:latin typeface="Consolas"/>
                <a:ea typeface="Consolas"/>
                <a:cs typeface="Consolas"/>
                <a:sym typeface="Consolas"/>
              </a:rPr>
              <a:t>$s0-$s8</a:t>
            </a:r>
            <a:r>
              <a:rPr lang="en-GB" sz="1800" b="1" dirty="0">
                <a:solidFill>
                  <a:schemeClr val="tx1"/>
                </a:solidFill>
              </a:rPr>
              <a:t>)</a:t>
            </a:r>
            <a:endParaRPr sz="1800" b="1"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This is the address of the command string</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b="1" dirty="0">
                <a:solidFill>
                  <a:schemeClr val="tx1"/>
                </a:solidFill>
              </a:rPr>
              <a:t>Compute the value </a:t>
            </a:r>
            <a:r>
              <a:rPr lang="en-GB" sz="1800" b="1" dirty="0">
                <a:solidFill>
                  <a:schemeClr val="tx1"/>
                </a:solidFill>
                <a:latin typeface="Consolas"/>
                <a:ea typeface="Consolas"/>
                <a:cs typeface="Consolas"/>
                <a:sym typeface="Consolas"/>
              </a:rPr>
              <a:t>0x2b0cafd4</a:t>
            </a:r>
            <a:r>
              <a:rPr lang="en-GB" sz="1800" b="1" dirty="0">
                <a:solidFill>
                  <a:schemeClr val="tx1"/>
                </a:solidFill>
              </a:rPr>
              <a:t> using operands made of safe characters</a:t>
            </a:r>
            <a:endParaRPr sz="1800" b="1"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There are several ways to do this</a:t>
            </a:r>
            <a:endParaRPr sz="1800" dirty="0">
              <a:solidFill>
                <a:schemeClr val="tx1"/>
              </a:solidFill>
            </a:endParaRPr>
          </a:p>
          <a:p>
            <a:pPr marL="1828800" lvl="3" indent="-317500" algn="l" rtl="0">
              <a:lnSpc>
                <a:spcPct val="100000"/>
              </a:lnSpc>
              <a:spcBef>
                <a:spcPts val="0"/>
              </a:spcBef>
              <a:spcAft>
                <a:spcPts val="0"/>
              </a:spcAft>
              <a:buSzPts val="1400"/>
              <a:buChar char="●"/>
            </a:pPr>
            <a:r>
              <a:rPr lang="en-GB" sz="1800" dirty="0">
                <a:solidFill>
                  <a:schemeClr val="tx1"/>
                </a:solidFill>
              </a:rPr>
              <a:t>Arithmetic operations (e.g. add, subtract)</a:t>
            </a:r>
            <a:endParaRPr sz="1800" dirty="0">
              <a:solidFill>
                <a:schemeClr val="tx1"/>
              </a:solidFill>
            </a:endParaRPr>
          </a:p>
          <a:p>
            <a:pPr marL="1828800" lvl="3" indent="-317500" algn="l" rtl="0">
              <a:lnSpc>
                <a:spcPct val="100000"/>
              </a:lnSpc>
              <a:spcBef>
                <a:spcPts val="0"/>
              </a:spcBef>
              <a:spcAft>
                <a:spcPts val="0"/>
              </a:spcAft>
              <a:buSzPts val="1400"/>
              <a:buChar char="●"/>
            </a:pPr>
            <a:r>
              <a:rPr lang="en-GB" sz="1800" dirty="0">
                <a:solidFill>
                  <a:schemeClr val="tx1"/>
                </a:solidFill>
              </a:rPr>
              <a:t>Logical operations (e.g. XOR, AND)</a:t>
            </a:r>
            <a:endParaRPr sz="1800" dirty="0">
              <a:solidFill>
                <a:schemeClr val="tx1"/>
              </a:solidFill>
            </a:endParaRPr>
          </a:p>
          <a:p>
            <a:pPr marL="914400" lvl="1" indent="-317500" algn="l" rtl="0">
              <a:lnSpc>
                <a:spcPct val="100000"/>
              </a:lnSpc>
              <a:spcBef>
                <a:spcPts val="0"/>
              </a:spcBef>
              <a:spcAft>
                <a:spcPts val="0"/>
              </a:spcAft>
              <a:buSzPts val="1400"/>
              <a:buChar char="○"/>
            </a:pPr>
            <a:r>
              <a:rPr lang="en-GB" sz="1800" b="1" dirty="0">
                <a:solidFill>
                  <a:schemeClr val="tx1"/>
                </a:solidFill>
              </a:rPr>
              <a:t>Move the computed </a:t>
            </a:r>
            <a:r>
              <a:rPr lang="en-GB" sz="1800" b="1" dirty="0">
                <a:solidFill>
                  <a:schemeClr val="tx1"/>
                </a:solidFill>
                <a:latin typeface="Consolas"/>
                <a:ea typeface="Consolas"/>
                <a:cs typeface="Consolas"/>
                <a:sym typeface="Consolas"/>
              </a:rPr>
              <a:t>0x2b0cafd4</a:t>
            </a:r>
            <a:r>
              <a:rPr lang="en-GB" sz="1800" b="1" dirty="0">
                <a:solidFill>
                  <a:schemeClr val="tx1"/>
                </a:solidFill>
              </a:rPr>
              <a:t> value into the </a:t>
            </a:r>
            <a:r>
              <a:rPr lang="en-GB" sz="1800" b="1" dirty="0">
                <a:solidFill>
                  <a:schemeClr val="tx1"/>
                </a:solidFill>
                <a:latin typeface="Consolas"/>
                <a:ea typeface="Consolas"/>
                <a:cs typeface="Consolas"/>
                <a:sym typeface="Consolas"/>
              </a:rPr>
              <a:t>$</a:t>
            </a:r>
            <a:r>
              <a:rPr lang="en-GB" sz="1800" b="1" dirty="0" err="1">
                <a:solidFill>
                  <a:schemeClr val="tx1"/>
                </a:solidFill>
                <a:latin typeface="Consolas"/>
                <a:ea typeface="Consolas"/>
                <a:cs typeface="Consolas"/>
                <a:sym typeface="Consolas"/>
              </a:rPr>
              <a:t>ra</a:t>
            </a:r>
            <a:r>
              <a:rPr lang="en-GB" sz="1800" b="1" dirty="0">
                <a:solidFill>
                  <a:schemeClr val="tx1"/>
                </a:solidFill>
              </a:rPr>
              <a:t> register</a:t>
            </a:r>
            <a:endParaRPr sz="1800" b="1" dirty="0">
              <a:solidFill>
                <a:schemeClr val="tx1"/>
              </a:solidFill>
            </a:endParaRPr>
          </a:p>
          <a:p>
            <a:pPr marL="1371600" lvl="2" indent="-317500" algn="l" rtl="0">
              <a:lnSpc>
                <a:spcPct val="100000"/>
              </a:lnSpc>
              <a:spcBef>
                <a:spcPts val="0"/>
              </a:spcBef>
              <a:spcAft>
                <a:spcPts val="0"/>
              </a:spcAft>
              <a:buSzPts val="1400"/>
              <a:buChar char="■"/>
            </a:pPr>
            <a:r>
              <a:rPr lang="en-GB" sz="1800" dirty="0">
                <a:solidFill>
                  <a:schemeClr val="tx1"/>
                </a:solidFill>
              </a:rPr>
              <a:t>This is the address of the </a:t>
            </a:r>
            <a:r>
              <a:rPr lang="en-GB" sz="1800" dirty="0">
                <a:solidFill>
                  <a:schemeClr val="tx1"/>
                </a:solidFill>
                <a:latin typeface="Consolas"/>
                <a:ea typeface="Consolas"/>
                <a:cs typeface="Consolas"/>
                <a:sym typeface="Consolas"/>
              </a:rPr>
              <a:t>system</a:t>
            </a:r>
            <a:r>
              <a:rPr lang="en-GB" sz="1800" dirty="0">
                <a:solidFill>
                  <a:schemeClr val="tx1"/>
                </a:solidFill>
              </a:rPr>
              <a:t> function</a:t>
            </a:r>
            <a:endParaRPr sz="1800" dirty="0">
              <a:solidFill>
                <a:schemeClr val="tx1"/>
              </a:solidFill>
            </a:endParaRPr>
          </a:p>
          <a:p>
            <a:pPr marL="0" lvl="0" indent="0" algn="l" rtl="0">
              <a:spcBef>
                <a:spcPts val="1000"/>
              </a:spcBef>
              <a:spcAft>
                <a:spcPts val="1600"/>
              </a:spcAft>
              <a:buNone/>
            </a:pPr>
            <a:endParaRPr dirty="0"/>
          </a:p>
        </p:txBody>
      </p:sp>
      <p:sp>
        <p:nvSpPr>
          <p:cNvPr id="2" name="Slide Number Placeholder 1">
            <a:extLst>
              <a:ext uri="{FF2B5EF4-FFF2-40B4-BE49-F238E27FC236}">
                <a16:creationId xmlns:a16="http://schemas.microsoft.com/office/drawing/2014/main" id="{347511C8-5F48-E24A-B77B-4DA737C4C5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3"/>
          <p:cNvSpPr txBox="1">
            <a:spLocks noGrp="1"/>
          </p:cNvSpPr>
          <p:nvPr>
            <p:ph type="title"/>
          </p:nvPr>
        </p:nvSpPr>
        <p:spPr>
          <a:xfrm>
            <a:off x="184851" y="87400"/>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Finding Our First Gadget</a:t>
            </a:r>
            <a:endParaRPr sz="4000" dirty="0"/>
          </a:p>
        </p:txBody>
      </p:sp>
      <p:sp>
        <p:nvSpPr>
          <p:cNvPr id="727" name="Google Shape;727;p83"/>
          <p:cNvSpPr txBox="1">
            <a:spLocks noGrp="1"/>
          </p:cNvSpPr>
          <p:nvPr>
            <p:ph type="body" idx="1"/>
          </p:nvPr>
        </p:nvSpPr>
        <p:spPr>
          <a:xfrm>
            <a:off x="184851" y="1088572"/>
            <a:ext cx="8836307" cy="50032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solidFill>
                  <a:schemeClr val="tx1"/>
                </a:solidFill>
              </a:rPr>
              <a:t>At a minimum, let’s try to find a gadget that computes the address of the system function using values stored in the registers we control</a:t>
            </a:r>
            <a:endParaRPr dirty="0">
              <a:solidFill>
                <a:schemeClr val="tx1"/>
              </a:solidFill>
            </a:endParaRPr>
          </a:p>
          <a:p>
            <a:pPr marL="457200" lvl="0" indent="-342900" algn="l" rtl="0">
              <a:spcBef>
                <a:spcPts val="1000"/>
              </a:spcBef>
              <a:spcAft>
                <a:spcPts val="0"/>
              </a:spcAft>
              <a:buSzPts val="1800"/>
              <a:buChar char="●"/>
            </a:pPr>
            <a:r>
              <a:rPr lang="en-GB" dirty="0">
                <a:solidFill>
                  <a:schemeClr val="tx1"/>
                </a:solidFill>
              </a:rPr>
              <a:t>We’ll start by finding an unsigned subtraction instruction that computes the address of the system function</a:t>
            </a:r>
            <a:endParaRPr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Refer to the MIPS32 Instruction Set Manual for the structure of the </a:t>
            </a:r>
            <a:r>
              <a:rPr lang="en-GB" sz="1600" dirty="0">
                <a:solidFill>
                  <a:schemeClr val="tx1"/>
                </a:solidFill>
                <a:latin typeface="Consolas"/>
                <a:ea typeface="Consolas"/>
                <a:cs typeface="Consolas"/>
                <a:sym typeface="Consolas"/>
              </a:rPr>
              <a:t>SUBU</a:t>
            </a:r>
            <a:r>
              <a:rPr lang="en-GB" sz="1600" dirty="0">
                <a:solidFill>
                  <a:schemeClr val="tx1"/>
                </a:solidFill>
              </a:rPr>
              <a:t> instruction</a:t>
            </a:r>
            <a:endParaRPr sz="16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Note that some of the bits in the 4 byte instruction are fixed for the </a:t>
            </a:r>
            <a:r>
              <a:rPr lang="en-GB" sz="1600" dirty="0">
                <a:solidFill>
                  <a:schemeClr val="tx1"/>
                </a:solidFill>
                <a:latin typeface="Consolas"/>
                <a:ea typeface="Consolas"/>
                <a:cs typeface="Consolas"/>
                <a:sym typeface="Consolas"/>
              </a:rPr>
              <a:t>SUBU</a:t>
            </a:r>
            <a:r>
              <a:rPr lang="en-GB" sz="1600" dirty="0">
                <a:solidFill>
                  <a:schemeClr val="tx1"/>
                </a:solidFill>
              </a:rPr>
              <a:t> instruction and some are used to refer to the operands</a:t>
            </a:r>
            <a:endParaRPr sz="1600"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0" lvl="0" indent="0" algn="l" rtl="0">
              <a:spcBef>
                <a:spcPts val="0"/>
              </a:spcBef>
              <a:spcAft>
                <a:spcPts val="0"/>
              </a:spcAft>
              <a:buNone/>
            </a:pPr>
            <a:endParaRPr dirty="0">
              <a:solidFill>
                <a:schemeClr val="tx1"/>
              </a:solidFill>
            </a:endParaRPr>
          </a:p>
          <a:p>
            <a:pPr marL="457200" lvl="0" indent="-342900" algn="l" rtl="0">
              <a:spcBef>
                <a:spcPts val="0"/>
              </a:spcBef>
              <a:spcAft>
                <a:spcPts val="0"/>
              </a:spcAft>
              <a:buSzPts val="1800"/>
              <a:buFont typeface="Consolas"/>
              <a:buChar char="●"/>
            </a:pPr>
            <a:endParaRPr lang="en-GB" dirty="0">
              <a:solidFill>
                <a:schemeClr val="tx1"/>
              </a:solidFill>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GB" dirty="0">
                <a:solidFill>
                  <a:schemeClr val="tx1"/>
                </a:solidFill>
                <a:latin typeface="Consolas"/>
                <a:ea typeface="Consolas"/>
                <a:cs typeface="Consolas"/>
                <a:sym typeface="Consolas"/>
              </a:rPr>
              <a:t>0x</a:t>
            </a:r>
            <a:r>
              <a:rPr lang="en-GB" dirty="0">
                <a:solidFill>
                  <a:srgbClr val="6AA84F"/>
                </a:solidFill>
                <a:latin typeface="Consolas"/>
                <a:ea typeface="Consolas"/>
                <a:cs typeface="Consolas"/>
                <a:sym typeface="Consolas"/>
              </a:rPr>
              <a:t>4b2d2e52</a:t>
            </a:r>
            <a:r>
              <a:rPr lang="en-GB" dirty="0">
                <a:latin typeface="Consolas"/>
                <a:ea typeface="Consolas"/>
                <a:cs typeface="Consolas"/>
                <a:sym typeface="Consolas"/>
              </a:rPr>
              <a:t> - 0x</a:t>
            </a:r>
            <a:r>
              <a:rPr lang="en-GB" dirty="0">
                <a:solidFill>
                  <a:srgbClr val="6AA84F"/>
                </a:solidFill>
                <a:latin typeface="Consolas"/>
                <a:ea typeface="Consolas"/>
                <a:cs typeface="Consolas"/>
                <a:sym typeface="Consolas"/>
              </a:rPr>
              <a:t>20207e7e</a:t>
            </a:r>
            <a:r>
              <a:rPr lang="en-GB" dirty="0">
                <a:latin typeface="Consolas"/>
                <a:ea typeface="Consolas"/>
                <a:cs typeface="Consolas"/>
                <a:sym typeface="Consolas"/>
              </a:rPr>
              <a:t> = 0x</a:t>
            </a:r>
            <a:r>
              <a:rPr lang="en-GB" dirty="0">
                <a:solidFill>
                  <a:srgbClr val="6AA84F"/>
                </a:solidFill>
                <a:latin typeface="Consolas"/>
                <a:ea typeface="Consolas"/>
                <a:cs typeface="Consolas"/>
                <a:sym typeface="Consolas"/>
              </a:rPr>
              <a:t>2b</a:t>
            </a:r>
            <a:r>
              <a:rPr lang="en-GB" u="sng" dirty="0">
                <a:solidFill>
                  <a:srgbClr val="FF0000"/>
                </a:solidFill>
                <a:latin typeface="Consolas"/>
                <a:ea typeface="Consolas"/>
                <a:cs typeface="Consolas"/>
                <a:sym typeface="Consolas"/>
              </a:rPr>
              <a:t>0cafd4</a:t>
            </a:r>
            <a:endParaRPr u="sng" dirty="0">
              <a:solidFill>
                <a:srgbClr val="FF0000"/>
              </a:solidFill>
              <a:latin typeface="Consolas"/>
              <a:ea typeface="Consolas"/>
              <a:cs typeface="Consolas"/>
              <a:sym typeface="Consolas"/>
            </a:endParaRPr>
          </a:p>
          <a:p>
            <a:pPr marL="0" lvl="0" indent="0" algn="l" rtl="0">
              <a:spcBef>
                <a:spcPts val="1000"/>
              </a:spcBef>
              <a:spcAft>
                <a:spcPts val="1000"/>
              </a:spcAft>
              <a:buNone/>
            </a:pPr>
            <a:endParaRPr dirty="0"/>
          </a:p>
        </p:txBody>
      </p:sp>
      <p:pic>
        <p:nvPicPr>
          <p:cNvPr id="728" name="Google Shape;728;p8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033486" y="3429000"/>
            <a:ext cx="5671965" cy="2211326"/>
          </a:xfrm>
          <a:prstGeom prst="rect">
            <a:avLst/>
          </a:prstGeom>
          <a:noFill/>
          <a:ln>
            <a:noFill/>
          </a:ln>
        </p:spPr>
      </p:pic>
      <p:sp>
        <p:nvSpPr>
          <p:cNvPr id="729" name="Google Shape;729;p83"/>
          <p:cNvSpPr txBox="1"/>
          <p:nvPr/>
        </p:nvSpPr>
        <p:spPr>
          <a:xfrm>
            <a:off x="4049475" y="5541025"/>
            <a:ext cx="4656000" cy="62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a:solidFill>
                  <a:schemeClr val="dk2"/>
                </a:solidFill>
              </a:rPr>
              <a:t>The MIPS32® Instruction Set Manual [9]</a:t>
            </a:r>
            <a:endParaRPr sz="1000"/>
          </a:p>
        </p:txBody>
      </p:sp>
      <p:sp>
        <p:nvSpPr>
          <p:cNvPr id="2" name="Slide Number Placeholder 1">
            <a:extLst>
              <a:ext uri="{FF2B5EF4-FFF2-40B4-BE49-F238E27FC236}">
                <a16:creationId xmlns:a16="http://schemas.microsoft.com/office/drawing/2014/main" id="{44FCEEA7-4659-C045-9EAB-50D8D85982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4"/>
          <p:cNvSpPr txBox="1">
            <a:spLocks noGrp="1"/>
          </p:cNvSpPr>
          <p:nvPr>
            <p:ph type="title"/>
          </p:nvPr>
        </p:nvSpPr>
        <p:spPr>
          <a:xfrm>
            <a:off x="231750" y="187460"/>
            <a:ext cx="86805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a </a:t>
            </a:r>
            <a:r>
              <a:rPr lang="en-GB" sz="4000" dirty="0">
                <a:latin typeface="Consolas"/>
                <a:ea typeface="Consolas"/>
                <a:cs typeface="Consolas"/>
                <a:sym typeface="Consolas"/>
              </a:rPr>
              <a:t>SUBU</a:t>
            </a:r>
            <a:r>
              <a:rPr lang="en-GB" sz="4000" dirty="0"/>
              <a:t> Instruction</a:t>
            </a:r>
            <a:endParaRPr sz="4000" dirty="0"/>
          </a:p>
        </p:txBody>
      </p:sp>
      <p:sp>
        <p:nvSpPr>
          <p:cNvPr id="735" name="Google Shape;735;p84"/>
          <p:cNvSpPr txBox="1">
            <a:spLocks noGrp="1"/>
          </p:cNvSpPr>
          <p:nvPr>
            <p:ph type="body" idx="1"/>
          </p:nvPr>
        </p:nvSpPr>
        <p:spPr>
          <a:xfrm>
            <a:off x="151800" y="1233714"/>
            <a:ext cx="8680500" cy="485811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Ghidra provides a memory search feature we can use to find instances of machine code instructions independent of the specific operands</a:t>
            </a:r>
            <a:endParaRPr sz="2000" dirty="0">
              <a:solidFill>
                <a:schemeClr val="tx1"/>
              </a:solidFill>
            </a:endParaRPr>
          </a:p>
          <a:p>
            <a:pPr marL="457200" lvl="0" indent="-342900" algn="l" rtl="0">
              <a:spcBef>
                <a:spcPts val="0"/>
              </a:spcBef>
              <a:spcAft>
                <a:spcPts val="0"/>
              </a:spcAft>
              <a:buSzPts val="1800"/>
              <a:buChar char="●"/>
            </a:pPr>
            <a:r>
              <a:rPr lang="en-GB" sz="2000" dirty="0">
                <a:solidFill>
                  <a:schemeClr val="tx1"/>
                </a:solidFill>
              </a:rPr>
              <a:t>The ‘Search Memory’ dialog may be launched by choosing ‘Search’ → ‘Memory…’ from the Ghidra </a:t>
            </a:r>
            <a:r>
              <a:rPr lang="en-GB" sz="2000" dirty="0" err="1">
                <a:solidFill>
                  <a:schemeClr val="tx1"/>
                </a:solidFill>
              </a:rPr>
              <a:t>CodeBrowser</a:t>
            </a:r>
            <a:r>
              <a:rPr lang="en-GB" sz="2000" dirty="0">
                <a:solidFill>
                  <a:schemeClr val="tx1"/>
                </a:solidFill>
              </a:rPr>
              <a:t> window</a:t>
            </a:r>
            <a:endParaRPr sz="2000" dirty="0">
              <a:solidFill>
                <a:schemeClr val="tx1"/>
              </a:solidFill>
            </a:endParaRPr>
          </a:p>
        </p:txBody>
      </p:sp>
      <p:pic>
        <p:nvPicPr>
          <p:cNvPr id="736" name="Google Shape;736;p84"/>
          <p:cNvPicPr preferRelativeResize="0"/>
          <p:nvPr/>
        </p:nvPicPr>
        <p:blipFill>
          <a:blip r:embed="rId3">
            <a:alphaModFix/>
          </a:blip>
          <a:stretch>
            <a:fillRect/>
          </a:stretch>
        </p:blipFill>
        <p:spPr>
          <a:xfrm>
            <a:off x="534925" y="3020100"/>
            <a:ext cx="3113350" cy="3231400"/>
          </a:xfrm>
          <a:prstGeom prst="rect">
            <a:avLst/>
          </a:prstGeom>
          <a:noFill/>
          <a:ln>
            <a:noFill/>
          </a:ln>
        </p:spPr>
      </p:pic>
      <p:cxnSp>
        <p:nvCxnSpPr>
          <p:cNvPr id="737" name="Google Shape;737;p84"/>
          <p:cNvCxnSpPr>
            <a:stCxn id="738" idx="1"/>
          </p:cNvCxnSpPr>
          <p:nvPr/>
        </p:nvCxnSpPr>
        <p:spPr>
          <a:xfrm rot="10800000">
            <a:off x="3667125" y="3387200"/>
            <a:ext cx="1208700" cy="172200"/>
          </a:xfrm>
          <a:prstGeom prst="straightConnector1">
            <a:avLst/>
          </a:prstGeom>
          <a:noFill/>
          <a:ln w="28575" cap="flat" cmpd="sng">
            <a:solidFill>
              <a:srgbClr val="000000"/>
            </a:solidFill>
            <a:prstDash val="solid"/>
            <a:round/>
            <a:headEnd type="none" w="med" len="med"/>
            <a:tailEnd type="triangle" w="med" len="med"/>
          </a:ln>
        </p:spPr>
      </p:cxnSp>
      <p:sp>
        <p:nvSpPr>
          <p:cNvPr id="738" name="Google Shape;738;p84"/>
          <p:cNvSpPr txBox="1"/>
          <p:nvPr/>
        </p:nvSpPr>
        <p:spPr>
          <a:xfrm>
            <a:off x="4875825" y="2945450"/>
            <a:ext cx="3294300" cy="12279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The dots in the search value </a:t>
            </a:r>
            <a:endParaRPr>
              <a:solidFill>
                <a:srgbClr val="FFFFFF"/>
              </a:solidFill>
            </a:endParaRPr>
          </a:p>
          <a:p>
            <a:pPr marL="0" lvl="0" indent="0" algn="ctr" rtl="0">
              <a:spcBef>
                <a:spcPts val="0"/>
              </a:spcBef>
              <a:spcAft>
                <a:spcPts val="0"/>
              </a:spcAft>
              <a:buNone/>
            </a:pPr>
            <a:r>
              <a:rPr lang="en-GB">
                <a:solidFill>
                  <a:srgbClr val="FFFFFF"/>
                </a:solidFill>
              </a:rPr>
              <a:t>will match any bit value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The dots are placed where registers are encoded in the </a:t>
            </a:r>
            <a:r>
              <a:rPr lang="en-GB">
                <a:solidFill>
                  <a:srgbClr val="FFFFFF"/>
                </a:solidFill>
                <a:latin typeface="Consolas"/>
                <a:ea typeface="Consolas"/>
                <a:cs typeface="Consolas"/>
                <a:sym typeface="Consolas"/>
              </a:rPr>
              <a:t>SUBU</a:t>
            </a:r>
            <a:r>
              <a:rPr lang="en-GB">
                <a:solidFill>
                  <a:srgbClr val="FFFFFF"/>
                </a:solidFill>
              </a:rPr>
              <a:t> instruction</a:t>
            </a:r>
            <a:endParaRPr>
              <a:solidFill>
                <a:srgbClr val="FFFFFF"/>
              </a:solidFill>
            </a:endParaRPr>
          </a:p>
        </p:txBody>
      </p:sp>
      <p:pic>
        <p:nvPicPr>
          <p:cNvPr id="739" name="Google Shape;739;p8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213650" y="4282775"/>
            <a:ext cx="4618651" cy="1968726"/>
          </a:xfrm>
          <a:prstGeom prst="rect">
            <a:avLst/>
          </a:prstGeom>
          <a:noFill/>
          <a:ln>
            <a:noFill/>
          </a:ln>
        </p:spPr>
      </p:pic>
      <p:sp>
        <p:nvSpPr>
          <p:cNvPr id="740" name="Google Shape;740;p84"/>
          <p:cNvSpPr txBox="1"/>
          <p:nvPr/>
        </p:nvSpPr>
        <p:spPr>
          <a:xfrm>
            <a:off x="4176300" y="6183000"/>
            <a:ext cx="4656000" cy="62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a:solidFill>
                  <a:schemeClr val="dk2"/>
                </a:solidFill>
              </a:rPr>
              <a:t>The MIPS32® Instruction Set Manual [9]</a:t>
            </a:r>
            <a:endParaRPr sz="1000"/>
          </a:p>
        </p:txBody>
      </p:sp>
      <p:sp>
        <p:nvSpPr>
          <p:cNvPr id="2" name="Slide Number Placeholder 1">
            <a:extLst>
              <a:ext uri="{FF2B5EF4-FFF2-40B4-BE49-F238E27FC236}">
                <a16:creationId xmlns:a16="http://schemas.microsoft.com/office/drawing/2014/main" id="{7A8AEEF2-7B0E-2E4D-B29A-BA7CB355B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7" name="Google Shape;747;p85"/>
          <p:cNvPicPr preferRelativeResize="0"/>
          <p:nvPr/>
        </p:nvPicPr>
        <p:blipFill>
          <a:blip r:embed="rId3">
            <a:alphaModFix/>
          </a:blip>
          <a:stretch>
            <a:fillRect/>
          </a:stretch>
        </p:blipFill>
        <p:spPr>
          <a:xfrm>
            <a:off x="738175" y="2424688"/>
            <a:ext cx="7667625" cy="3667125"/>
          </a:xfrm>
          <a:prstGeom prst="rect">
            <a:avLst/>
          </a:prstGeom>
          <a:noFill/>
          <a:ln>
            <a:noFill/>
          </a:ln>
        </p:spPr>
      </p:pic>
      <p:sp>
        <p:nvSpPr>
          <p:cNvPr id="748" name="Google Shape;748;p85"/>
          <p:cNvSpPr txBox="1"/>
          <p:nvPr/>
        </p:nvSpPr>
        <p:spPr>
          <a:xfrm>
            <a:off x="5606850" y="2982425"/>
            <a:ext cx="8625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49" name="Google Shape;749;p85"/>
          <p:cNvCxnSpPr>
            <a:stCxn id="750" idx="2"/>
            <a:endCxn id="748" idx="0"/>
          </p:cNvCxnSpPr>
          <p:nvPr/>
        </p:nvCxnSpPr>
        <p:spPr>
          <a:xfrm flipH="1">
            <a:off x="6038025" y="1956925"/>
            <a:ext cx="1190400" cy="1025400"/>
          </a:xfrm>
          <a:prstGeom prst="straightConnector1">
            <a:avLst/>
          </a:prstGeom>
          <a:noFill/>
          <a:ln w="28575" cap="flat" cmpd="sng">
            <a:solidFill>
              <a:srgbClr val="000000"/>
            </a:solidFill>
            <a:prstDash val="solid"/>
            <a:round/>
            <a:headEnd type="none" w="med" len="med"/>
            <a:tailEnd type="triangle" w="med" len="med"/>
          </a:ln>
        </p:spPr>
      </p:cxnSp>
      <p:sp>
        <p:nvSpPr>
          <p:cNvPr id="750" name="Google Shape;750;p85"/>
          <p:cNvSpPr txBox="1"/>
          <p:nvPr/>
        </p:nvSpPr>
        <p:spPr>
          <a:xfrm>
            <a:off x="5691675" y="1536625"/>
            <a:ext cx="3073500" cy="420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Our search found 708 possibilities</a:t>
            </a:r>
            <a:endParaRPr b="1">
              <a:solidFill>
                <a:srgbClr val="FFFFFF"/>
              </a:solidFill>
              <a:latin typeface="Consolas"/>
              <a:ea typeface="Consolas"/>
              <a:cs typeface="Consolas"/>
              <a:sym typeface="Consolas"/>
            </a:endParaRPr>
          </a:p>
        </p:txBody>
      </p:sp>
      <p:sp>
        <p:nvSpPr>
          <p:cNvPr id="751" name="Google Shape;751;p85"/>
          <p:cNvSpPr txBox="1"/>
          <p:nvPr/>
        </p:nvSpPr>
        <p:spPr>
          <a:xfrm>
            <a:off x="2457075" y="3527150"/>
            <a:ext cx="19098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Not all of them are the </a:t>
            </a:r>
            <a:r>
              <a:rPr lang="en-GB">
                <a:solidFill>
                  <a:srgbClr val="FFFFFF"/>
                </a:solidFill>
                <a:latin typeface="Consolas"/>
                <a:ea typeface="Consolas"/>
                <a:cs typeface="Consolas"/>
                <a:sym typeface="Consolas"/>
              </a:rPr>
              <a:t>SUBU</a:t>
            </a:r>
            <a:r>
              <a:rPr lang="en-GB">
                <a:solidFill>
                  <a:srgbClr val="FFFFFF"/>
                </a:solidFill>
              </a:rPr>
              <a:t> instructions we were looking for</a:t>
            </a:r>
            <a:endParaRPr b="1">
              <a:solidFill>
                <a:srgbClr val="FFFFFF"/>
              </a:solidFill>
              <a:latin typeface="Consolas"/>
              <a:ea typeface="Consolas"/>
              <a:cs typeface="Consolas"/>
              <a:sym typeface="Consolas"/>
            </a:endParaRPr>
          </a:p>
        </p:txBody>
      </p:sp>
      <p:sp>
        <p:nvSpPr>
          <p:cNvPr id="752" name="Google Shape;752;p85"/>
          <p:cNvSpPr txBox="1"/>
          <p:nvPr/>
        </p:nvSpPr>
        <p:spPr>
          <a:xfrm>
            <a:off x="1807050" y="5219100"/>
            <a:ext cx="17760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Some of the addresses contain bad characters</a:t>
            </a:r>
            <a:endParaRPr b="1">
              <a:solidFill>
                <a:srgbClr val="FFFFFF"/>
              </a:solidFill>
              <a:latin typeface="Consolas"/>
              <a:ea typeface="Consolas"/>
              <a:cs typeface="Consolas"/>
              <a:sym typeface="Consolas"/>
            </a:endParaRPr>
          </a:p>
        </p:txBody>
      </p:sp>
      <p:sp>
        <p:nvSpPr>
          <p:cNvPr id="753" name="Google Shape;753;p85"/>
          <p:cNvSpPr txBox="1"/>
          <p:nvPr/>
        </p:nvSpPr>
        <p:spPr>
          <a:xfrm>
            <a:off x="4877500" y="3429000"/>
            <a:ext cx="2017800" cy="867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54" name="Google Shape;754;p85"/>
          <p:cNvCxnSpPr>
            <a:stCxn id="751" idx="3"/>
            <a:endCxn id="753" idx="1"/>
          </p:cNvCxnSpPr>
          <p:nvPr/>
        </p:nvCxnSpPr>
        <p:spPr>
          <a:xfrm rot="10800000" flipH="1">
            <a:off x="4366875" y="3862850"/>
            <a:ext cx="510600" cy="74700"/>
          </a:xfrm>
          <a:prstGeom prst="straightConnector1">
            <a:avLst/>
          </a:prstGeom>
          <a:noFill/>
          <a:ln w="28575" cap="flat" cmpd="sng">
            <a:solidFill>
              <a:srgbClr val="000000"/>
            </a:solidFill>
            <a:prstDash val="solid"/>
            <a:round/>
            <a:headEnd type="none" w="med" len="med"/>
            <a:tailEnd type="triangle" w="med" len="med"/>
          </a:ln>
        </p:spPr>
      </p:cxnSp>
      <p:sp>
        <p:nvSpPr>
          <p:cNvPr id="755" name="Google Shape;755;p85"/>
          <p:cNvSpPr txBox="1"/>
          <p:nvPr/>
        </p:nvSpPr>
        <p:spPr>
          <a:xfrm>
            <a:off x="786025" y="4599725"/>
            <a:ext cx="7302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56" name="Google Shape;756;p85"/>
          <p:cNvCxnSpPr>
            <a:stCxn id="752" idx="0"/>
            <a:endCxn id="755" idx="3"/>
          </p:cNvCxnSpPr>
          <p:nvPr/>
        </p:nvCxnSpPr>
        <p:spPr>
          <a:xfrm rot="10800000">
            <a:off x="1516350" y="4710300"/>
            <a:ext cx="1178700" cy="508800"/>
          </a:xfrm>
          <a:prstGeom prst="straightConnector1">
            <a:avLst/>
          </a:prstGeom>
          <a:noFill/>
          <a:ln w="28575" cap="flat" cmpd="sng">
            <a:solidFill>
              <a:srgbClr val="000000"/>
            </a:solidFill>
            <a:prstDash val="solid"/>
            <a:round/>
            <a:headEnd type="none" w="med" len="med"/>
            <a:tailEnd type="triangle" w="med" len="med"/>
          </a:ln>
        </p:spPr>
      </p:cxnSp>
      <p:sp>
        <p:nvSpPr>
          <p:cNvPr id="757" name="Google Shape;757;p85"/>
          <p:cNvSpPr txBox="1"/>
          <p:nvPr/>
        </p:nvSpPr>
        <p:spPr>
          <a:xfrm>
            <a:off x="5504325" y="5884675"/>
            <a:ext cx="2257800" cy="5814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Click this button to access the filtering interface</a:t>
            </a:r>
            <a:endParaRPr b="1">
              <a:solidFill>
                <a:srgbClr val="FFFFFF"/>
              </a:solidFill>
              <a:latin typeface="Consolas"/>
              <a:ea typeface="Consolas"/>
              <a:cs typeface="Consolas"/>
              <a:sym typeface="Consolas"/>
            </a:endParaRPr>
          </a:p>
        </p:txBody>
      </p:sp>
      <p:cxnSp>
        <p:nvCxnSpPr>
          <p:cNvPr id="758" name="Google Shape;758;p85"/>
          <p:cNvCxnSpPr>
            <a:stCxn id="757" idx="3"/>
          </p:cNvCxnSpPr>
          <p:nvPr/>
        </p:nvCxnSpPr>
        <p:spPr>
          <a:xfrm rot="10800000" flipH="1">
            <a:off x="7762125" y="5775775"/>
            <a:ext cx="327600" cy="399600"/>
          </a:xfrm>
          <a:prstGeom prst="straightConnector1">
            <a:avLst/>
          </a:prstGeom>
          <a:noFill/>
          <a:ln w="28575" cap="flat" cmpd="sng">
            <a:solidFill>
              <a:srgbClr val="00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B4B53DF1-F8A2-FA46-AB92-F062498A4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68</a:t>
            </a:fld>
            <a:endParaRPr lang="en-GB"/>
          </a:p>
        </p:txBody>
      </p:sp>
      <p:sp>
        <p:nvSpPr>
          <p:cNvPr id="17" name="Google Shape;745;p85">
            <a:extLst>
              <a:ext uri="{FF2B5EF4-FFF2-40B4-BE49-F238E27FC236}">
                <a16:creationId xmlns:a16="http://schemas.microsoft.com/office/drawing/2014/main" id="{B4692706-0F26-6A4B-87B6-F21C7C217A20}"/>
              </a:ext>
            </a:extLst>
          </p:cNvPr>
          <p:cNvSpPr txBox="1">
            <a:spLocks/>
          </p:cNvSpPr>
          <p:nvPr/>
        </p:nvSpPr>
        <p:spPr>
          <a:xfrm>
            <a:off x="106574" y="105907"/>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1100"/>
            </a:pPr>
            <a:r>
              <a:rPr lang="en-GB" sz="4000" dirty="0"/>
              <a:t>Finding a </a:t>
            </a:r>
            <a:r>
              <a:rPr lang="en-GB" sz="4000" dirty="0">
                <a:latin typeface="Consolas"/>
                <a:ea typeface="Consolas"/>
                <a:cs typeface="Consolas"/>
                <a:sym typeface="Consolas"/>
              </a:rPr>
              <a:t>SUBU</a:t>
            </a:r>
            <a:r>
              <a:rPr lang="en-GB" sz="4000" dirty="0"/>
              <a:t> Instruction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6"/>
          <p:cNvSpPr txBox="1">
            <a:spLocks noGrp="1"/>
          </p:cNvSpPr>
          <p:nvPr>
            <p:ph type="title"/>
          </p:nvPr>
        </p:nvSpPr>
        <p:spPr>
          <a:xfrm>
            <a:off x="108500" y="151875"/>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a </a:t>
            </a:r>
            <a:r>
              <a:rPr lang="en-GB" sz="4000" dirty="0">
                <a:latin typeface="Consolas"/>
                <a:ea typeface="Consolas"/>
                <a:cs typeface="Consolas"/>
                <a:sym typeface="Consolas"/>
              </a:rPr>
              <a:t>SUBU</a:t>
            </a:r>
            <a:r>
              <a:rPr lang="en-GB" sz="4000" dirty="0"/>
              <a:t> Instruction</a:t>
            </a:r>
            <a:endParaRPr sz="4000" dirty="0"/>
          </a:p>
        </p:txBody>
      </p:sp>
      <p:pic>
        <p:nvPicPr>
          <p:cNvPr id="765" name="Google Shape;765;p86"/>
          <p:cNvPicPr preferRelativeResize="0"/>
          <p:nvPr/>
        </p:nvPicPr>
        <p:blipFill>
          <a:blip r:embed="rId3">
            <a:alphaModFix/>
          </a:blip>
          <a:stretch>
            <a:fillRect/>
          </a:stretch>
        </p:blipFill>
        <p:spPr>
          <a:xfrm>
            <a:off x="3036879" y="1536625"/>
            <a:ext cx="5795420" cy="4555200"/>
          </a:xfrm>
          <a:prstGeom prst="rect">
            <a:avLst/>
          </a:prstGeom>
          <a:noFill/>
          <a:ln>
            <a:noFill/>
          </a:ln>
        </p:spPr>
      </p:pic>
      <p:sp>
        <p:nvSpPr>
          <p:cNvPr id="766" name="Google Shape;766;p86"/>
          <p:cNvSpPr txBox="1"/>
          <p:nvPr/>
        </p:nvSpPr>
        <p:spPr>
          <a:xfrm>
            <a:off x="620600" y="1901400"/>
            <a:ext cx="17760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We can filter by the location of the instruction</a:t>
            </a:r>
            <a:endParaRPr>
              <a:solidFill>
                <a:srgbClr val="FFFFFF"/>
              </a:solidFill>
            </a:endParaRPr>
          </a:p>
        </p:txBody>
      </p:sp>
      <p:cxnSp>
        <p:nvCxnSpPr>
          <p:cNvPr id="767" name="Google Shape;767;p86"/>
          <p:cNvCxnSpPr>
            <a:stCxn id="766" idx="3"/>
          </p:cNvCxnSpPr>
          <p:nvPr/>
        </p:nvCxnSpPr>
        <p:spPr>
          <a:xfrm>
            <a:off x="2396600" y="2311800"/>
            <a:ext cx="906300" cy="48900"/>
          </a:xfrm>
          <a:prstGeom prst="straightConnector1">
            <a:avLst/>
          </a:prstGeom>
          <a:noFill/>
          <a:ln w="28575" cap="flat" cmpd="sng">
            <a:solidFill>
              <a:srgbClr val="000000"/>
            </a:solidFill>
            <a:prstDash val="solid"/>
            <a:round/>
            <a:headEnd type="none" w="med" len="med"/>
            <a:tailEnd type="triangle" w="med" len="med"/>
          </a:ln>
        </p:spPr>
      </p:cxnSp>
      <p:sp>
        <p:nvSpPr>
          <p:cNvPr id="768" name="Google Shape;768;p86"/>
          <p:cNvSpPr txBox="1"/>
          <p:nvPr/>
        </p:nvSpPr>
        <p:spPr>
          <a:xfrm>
            <a:off x="511725" y="3363700"/>
            <a:ext cx="2072700" cy="17775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We can also filter by strings in the assembly instructions</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Here we look for instructions that use registers we control as operands</a:t>
            </a:r>
            <a:endParaRPr>
              <a:solidFill>
                <a:srgbClr val="FFFFFF"/>
              </a:solidFill>
            </a:endParaRPr>
          </a:p>
        </p:txBody>
      </p:sp>
      <p:cxnSp>
        <p:nvCxnSpPr>
          <p:cNvPr id="769" name="Google Shape;769;p86"/>
          <p:cNvCxnSpPr>
            <a:stCxn id="768" idx="3"/>
          </p:cNvCxnSpPr>
          <p:nvPr/>
        </p:nvCxnSpPr>
        <p:spPr>
          <a:xfrm rot="10800000" flipH="1">
            <a:off x="2584425" y="4086850"/>
            <a:ext cx="783900" cy="165600"/>
          </a:xfrm>
          <a:prstGeom prst="straightConnector1">
            <a:avLst/>
          </a:prstGeom>
          <a:noFill/>
          <a:ln w="28575" cap="flat" cmpd="sng">
            <a:solidFill>
              <a:srgbClr val="00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BC0F1B6D-E0EB-7C40-81E7-792CFD7B2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Types of Code</a:t>
            </a:r>
            <a:endParaRPr sz="3600" dirty="0"/>
          </a:p>
        </p:txBody>
      </p:sp>
      <p:sp>
        <p:nvSpPr>
          <p:cNvPr id="145" name="Google Shape;145;p24"/>
          <p:cNvSpPr txBox="1">
            <a:spLocks noGrp="1"/>
          </p:cNvSpPr>
          <p:nvPr>
            <p:ph type="body" idx="1"/>
          </p:nvPr>
        </p:nvSpPr>
        <p:spPr>
          <a:xfrm>
            <a:off x="226208" y="1270800"/>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You will encounter different types of “code” when reverse engineering software</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It is important to be specific about what type of code you are referring to when communicating</a:t>
            </a:r>
            <a:endParaRPr sz="20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Source Code</a:t>
            </a:r>
            <a:endParaRPr sz="2000" b="1"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Written in a high-level programming language with no direct association with a specific processor architecture</a:t>
            </a:r>
            <a:endParaRPr sz="16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Assembly Code</a:t>
            </a:r>
            <a:endParaRPr sz="2000" b="1" dirty="0">
              <a:solidFill>
                <a:schemeClr val="tx1"/>
              </a:solidFill>
            </a:endParaRPr>
          </a:p>
          <a:p>
            <a:pPr marL="914400" lvl="1" indent="-317500" algn="l" rtl="0">
              <a:spcBef>
                <a:spcPts val="0"/>
              </a:spcBef>
              <a:spcAft>
                <a:spcPts val="0"/>
              </a:spcAft>
              <a:buSzPts val="1400"/>
              <a:buChar char="○"/>
            </a:pPr>
            <a:r>
              <a:rPr lang="en-GB" sz="1600" dirty="0">
                <a:solidFill>
                  <a:schemeClr val="tx1"/>
                </a:solidFill>
              </a:rPr>
              <a:t>Written in a low-level programming language directly associated with a specific processor architecture</a:t>
            </a:r>
            <a:endParaRPr sz="1600" dirty="0">
              <a:solidFill>
                <a:schemeClr val="tx1"/>
              </a:solidFill>
            </a:endParaRPr>
          </a:p>
          <a:p>
            <a:pPr marL="457200" lvl="0" indent="-342900" algn="l" rtl="0">
              <a:spcBef>
                <a:spcPts val="1000"/>
              </a:spcBef>
              <a:spcAft>
                <a:spcPts val="0"/>
              </a:spcAft>
              <a:buSzPts val="1800"/>
              <a:buChar char="●"/>
            </a:pPr>
            <a:r>
              <a:rPr lang="en-GB" sz="2000" b="1" dirty="0">
                <a:solidFill>
                  <a:schemeClr val="tx1"/>
                </a:solidFill>
              </a:rPr>
              <a:t>Machine Code</a:t>
            </a:r>
            <a:endParaRPr sz="2000" b="1" dirty="0">
              <a:solidFill>
                <a:schemeClr val="tx1"/>
              </a:solidFill>
            </a:endParaRPr>
          </a:p>
          <a:p>
            <a:pPr marL="914400" lvl="1" indent="-317500" algn="l" rtl="0">
              <a:spcBef>
                <a:spcPts val="0"/>
              </a:spcBef>
              <a:spcAft>
                <a:spcPts val="1000"/>
              </a:spcAft>
              <a:buSzPts val="1400"/>
              <a:buChar char="○"/>
            </a:pPr>
            <a:r>
              <a:rPr lang="en-GB" sz="1600" dirty="0">
                <a:solidFill>
                  <a:schemeClr val="tx1"/>
                </a:solidFill>
              </a:rPr>
              <a:t>Binary representation of instructions that can be executed directly on a specific processor architecture</a:t>
            </a:r>
            <a:endParaRPr sz="1600" dirty="0">
              <a:solidFill>
                <a:schemeClr val="tx1"/>
              </a:solidFill>
            </a:endParaRPr>
          </a:p>
        </p:txBody>
      </p:sp>
      <p:sp>
        <p:nvSpPr>
          <p:cNvPr id="2" name="Slide Number Placeholder 1">
            <a:extLst>
              <a:ext uri="{FF2B5EF4-FFF2-40B4-BE49-F238E27FC236}">
                <a16:creationId xmlns:a16="http://schemas.microsoft.com/office/drawing/2014/main" id="{5A708A75-5CA4-CC47-97EA-8FB16C9973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7"/>
          <p:cNvSpPr txBox="1">
            <a:spLocks noGrp="1"/>
          </p:cNvSpPr>
          <p:nvPr>
            <p:ph type="title"/>
          </p:nvPr>
        </p:nvSpPr>
        <p:spPr>
          <a:xfrm>
            <a:off x="198974" y="941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a </a:t>
            </a:r>
            <a:r>
              <a:rPr lang="en-GB" sz="4000" dirty="0">
                <a:latin typeface="Consolas"/>
                <a:ea typeface="Consolas"/>
                <a:cs typeface="Consolas"/>
                <a:sym typeface="Consolas"/>
              </a:rPr>
              <a:t>SUBU</a:t>
            </a:r>
            <a:r>
              <a:rPr lang="en-GB" sz="4000" dirty="0"/>
              <a:t> Instruction</a:t>
            </a:r>
            <a:endParaRPr sz="4000" dirty="0"/>
          </a:p>
        </p:txBody>
      </p:sp>
      <p:pic>
        <p:nvPicPr>
          <p:cNvPr id="776" name="Google Shape;776;p87"/>
          <p:cNvPicPr preferRelativeResize="0"/>
          <p:nvPr/>
        </p:nvPicPr>
        <p:blipFill>
          <a:blip r:embed="rId3">
            <a:alphaModFix/>
          </a:blip>
          <a:stretch>
            <a:fillRect/>
          </a:stretch>
        </p:blipFill>
        <p:spPr>
          <a:xfrm>
            <a:off x="738175" y="2424688"/>
            <a:ext cx="7667625" cy="3667125"/>
          </a:xfrm>
          <a:prstGeom prst="rect">
            <a:avLst/>
          </a:prstGeom>
          <a:noFill/>
          <a:ln>
            <a:noFill/>
          </a:ln>
        </p:spPr>
      </p:pic>
      <p:sp>
        <p:nvSpPr>
          <p:cNvPr id="777" name="Google Shape;777;p87"/>
          <p:cNvSpPr txBox="1"/>
          <p:nvPr/>
        </p:nvSpPr>
        <p:spPr>
          <a:xfrm>
            <a:off x="5606850" y="2982425"/>
            <a:ext cx="8625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78" name="Google Shape;778;p87"/>
          <p:cNvCxnSpPr>
            <a:stCxn id="779" idx="2"/>
            <a:endCxn id="777" idx="0"/>
          </p:cNvCxnSpPr>
          <p:nvPr/>
        </p:nvCxnSpPr>
        <p:spPr>
          <a:xfrm flipH="1">
            <a:off x="6038025" y="2080825"/>
            <a:ext cx="792000" cy="901500"/>
          </a:xfrm>
          <a:prstGeom prst="straightConnector1">
            <a:avLst/>
          </a:prstGeom>
          <a:noFill/>
          <a:ln w="28575" cap="flat" cmpd="sng">
            <a:solidFill>
              <a:srgbClr val="000000"/>
            </a:solidFill>
            <a:prstDash val="solid"/>
            <a:round/>
            <a:headEnd type="none" w="med" len="med"/>
            <a:tailEnd type="triangle" w="med" len="med"/>
          </a:ln>
        </p:spPr>
      </p:cxnSp>
      <p:sp>
        <p:nvSpPr>
          <p:cNvPr id="779" name="Google Shape;779;p87"/>
          <p:cNvSpPr txBox="1"/>
          <p:nvPr/>
        </p:nvSpPr>
        <p:spPr>
          <a:xfrm>
            <a:off x="5691675" y="1536625"/>
            <a:ext cx="2276700" cy="5442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Our filter narrowed the candidates down to 70</a:t>
            </a:r>
            <a:endParaRPr b="1">
              <a:solidFill>
                <a:srgbClr val="FFFFFF"/>
              </a:solidFill>
              <a:latin typeface="Consolas"/>
              <a:ea typeface="Consolas"/>
              <a:cs typeface="Consolas"/>
              <a:sym typeface="Consolas"/>
            </a:endParaRPr>
          </a:p>
        </p:txBody>
      </p:sp>
      <p:sp>
        <p:nvSpPr>
          <p:cNvPr id="780" name="Google Shape;780;p87"/>
          <p:cNvSpPr txBox="1"/>
          <p:nvPr/>
        </p:nvSpPr>
        <p:spPr>
          <a:xfrm>
            <a:off x="1007700" y="1536625"/>
            <a:ext cx="34896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Some of the addresses still contain bad characters because we didn’t filter based on the two least significant bytes</a:t>
            </a:r>
            <a:endParaRPr b="1">
              <a:solidFill>
                <a:srgbClr val="FFFFFF"/>
              </a:solidFill>
              <a:latin typeface="Consolas"/>
              <a:ea typeface="Consolas"/>
              <a:cs typeface="Consolas"/>
              <a:sym typeface="Consolas"/>
            </a:endParaRPr>
          </a:p>
        </p:txBody>
      </p:sp>
      <p:sp>
        <p:nvSpPr>
          <p:cNvPr id="781" name="Google Shape;781;p87"/>
          <p:cNvSpPr txBox="1"/>
          <p:nvPr/>
        </p:nvSpPr>
        <p:spPr>
          <a:xfrm>
            <a:off x="784825" y="3389875"/>
            <a:ext cx="7302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82" name="Google Shape;782;p87"/>
          <p:cNvCxnSpPr>
            <a:stCxn id="780" idx="2"/>
            <a:endCxn id="781" idx="3"/>
          </p:cNvCxnSpPr>
          <p:nvPr/>
        </p:nvCxnSpPr>
        <p:spPr>
          <a:xfrm flipH="1">
            <a:off x="1515000" y="2357425"/>
            <a:ext cx="1237500" cy="1143000"/>
          </a:xfrm>
          <a:prstGeom prst="straightConnector1">
            <a:avLst/>
          </a:prstGeom>
          <a:noFill/>
          <a:ln w="28575" cap="flat" cmpd="sng">
            <a:solidFill>
              <a:srgbClr val="000000"/>
            </a:solidFill>
            <a:prstDash val="solid"/>
            <a:round/>
            <a:headEnd type="none" w="med" len="med"/>
            <a:tailEnd type="triangle" w="med" len="med"/>
          </a:ln>
        </p:spPr>
      </p:cxnSp>
      <p:sp>
        <p:nvSpPr>
          <p:cNvPr id="783" name="Google Shape;783;p87"/>
          <p:cNvSpPr txBox="1"/>
          <p:nvPr/>
        </p:nvSpPr>
        <p:spPr>
          <a:xfrm>
            <a:off x="4822375" y="5131575"/>
            <a:ext cx="11400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84" name="Google Shape;784;p87"/>
          <p:cNvCxnSpPr>
            <a:stCxn id="785" idx="3"/>
            <a:endCxn id="783" idx="1"/>
          </p:cNvCxnSpPr>
          <p:nvPr/>
        </p:nvCxnSpPr>
        <p:spPr>
          <a:xfrm rot="10800000" flipH="1">
            <a:off x="4096125" y="5242250"/>
            <a:ext cx="726300" cy="115200"/>
          </a:xfrm>
          <a:prstGeom prst="straightConnector1">
            <a:avLst/>
          </a:prstGeom>
          <a:noFill/>
          <a:ln w="28575" cap="flat" cmpd="sng">
            <a:solidFill>
              <a:srgbClr val="000000"/>
            </a:solidFill>
            <a:prstDash val="solid"/>
            <a:round/>
            <a:headEnd type="none" w="med" len="med"/>
            <a:tailEnd type="triangle" w="med" len="med"/>
          </a:ln>
        </p:spPr>
      </p:cxnSp>
      <p:sp>
        <p:nvSpPr>
          <p:cNvPr id="785" name="Google Shape;785;p87"/>
          <p:cNvSpPr txBox="1"/>
          <p:nvPr/>
        </p:nvSpPr>
        <p:spPr>
          <a:xfrm>
            <a:off x="1819425" y="5085350"/>
            <a:ext cx="2276700" cy="5442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Not all of the instructions use operands we control</a:t>
            </a:r>
            <a:endParaRPr b="1">
              <a:solidFill>
                <a:srgbClr val="FFFFFF"/>
              </a:solidFill>
              <a:latin typeface="Consolas"/>
              <a:ea typeface="Consolas"/>
              <a:cs typeface="Consolas"/>
              <a:sym typeface="Consolas"/>
            </a:endParaRPr>
          </a:p>
        </p:txBody>
      </p:sp>
      <p:sp>
        <p:nvSpPr>
          <p:cNvPr id="786" name="Google Shape;786;p87"/>
          <p:cNvSpPr txBox="1"/>
          <p:nvPr/>
        </p:nvSpPr>
        <p:spPr>
          <a:xfrm>
            <a:off x="6375925" y="4536650"/>
            <a:ext cx="22767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...but 70 is a small enough number for us to work through manually</a:t>
            </a:r>
            <a:endParaRPr b="1">
              <a:solidFill>
                <a:srgbClr val="FFFFFF"/>
              </a:solidFill>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65421052-D455-954B-95D2-D9ABA335C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8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93" name="Google Shape;793;p88"/>
          <p:cNvPicPr preferRelativeResize="0"/>
          <p:nvPr/>
        </p:nvPicPr>
        <p:blipFill>
          <a:blip r:embed="rId3">
            <a:alphaModFix/>
          </a:blip>
          <a:stretch>
            <a:fillRect/>
          </a:stretch>
        </p:blipFill>
        <p:spPr>
          <a:xfrm>
            <a:off x="0" y="257319"/>
            <a:ext cx="9143999" cy="5654205"/>
          </a:xfrm>
          <a:prstGeom prst="rect">
            <a:avLst/>
          </a:prstGeom>
          <a:noFill/>
          <a:ln>
            <a:noFill/>
          </a:ln>
        </p:spPr>
      </p:pic>
      <p:sp>
        <p:nvSpPr>
          <p:cNvPr id="794" name="Google Shape;794;p88"/>
          <p:cNvSpPr txBox="1"/>
          <p:nvPr/>
        </p:nvSpPr>
        <p:spPr>
          <a:xfrm>
            <a:off x="2498225" y="2186200"/>
            <a:ext cx="26340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795" name="Google Shape;795;p88"/>
          <p:cNvCxnSpPr>
            <a:endCxn id="794" idx="3"/>
          </p:cNvCxnSpPr>
          <p:nvPr/>
        </p:nvCxnSpPr>
        <p:spPr>
          <a:xfrm flipH="1">
            <a:off x="5132225" y="1752400"/>
            <a:ext cx="916200" cy="513000"/>
          </a:xfrm>
          <a:prstGeom prst="straightConnector1">
            <a:avLst/>
          </a:prstGeom>
          <a:noFill/>
          <a:ln w="28575" cap="flat" cmpd="sng">
            <a:solidFill>
              <a:srgbClr val="000000"/>
            </a:solidFill>
            <a:prstDash val="solid"/>
            <a:round/>
            <a:headEnd type="none" w="med" len="med"/>
            <a:tailEnd type="triangle" w="med" len="med"/>
          </a:ln>
        </p:spPr>
      </p:cxnSp>
      <p:sp>
        <p:nvSpPr>
          <p:cNvPr id="796" name="Google Shape;796;p88"/>
          <p:cNvSpPr txBox="1"/>
          <p:nvPr/>
        </p:nvSpPr>
        <p:spPr>
          <a:xfrm>
            <a:off x="5700475" y="644950"/>
            <a:ext cx="3154800" cy="12279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rPr>
              <a:t>SUBU → “Subtract Unsigned Word”</a:t>
            </a:r>
            <a:endParaRPr dirty="0">
              <a:solidFill>
                <a:srgbClr val="FFFFFF"/>
              </a:solidFill>
            </a:endParaRPr>
          </a:p>
          <a:p>
            <a:pPr marL="0" lvl="0" indent="0" algn="ctr" rtl="0">
              <a:spcBef>
                <a:spcPts val="0"/>
              </a:spcBef>
              <a:spcAft>
                <a:spcPts val="0"/>
              </a:spcAft>
              <a:buNone/>
            </a:pPr>
            <a:endParaRPr dirty="0">
              <a:solidFill>
                <a:srgbClr val="FFFFFF"/>
              </a:solidFill>
            </a:endParaRPr>
          </a:p>
          <a:p>
            <a:pPr marL="0" lvl="0" indent="0" algn="ctr" rtl="0">
              <a:spcBef>
                <a:spcPts val="0"/>
              </a:spcBef>
              <a:spcAft>
                <a:spcPts val="0"/>
              </a:spcAft>
              <a:buNone/>
            </a:pPr>
            <a:r>
              <a:rPr lang="en-GB" dirty="0">
                <a:solidFill>
                  <a:srgbClr val="FFFFFF"/>
                </a:solidFill>
              </a:rPr>
              <a:t>One of the unsigned subtraction instructions we found with our memory search in Ghidra</a:t>
            </a:r>
            <a:endParaRPr dirty="0">
              <a:solidFill>
                <a:srgbClr val="FFFFFF"/>
              </a:solidFill>
            </a:endParaRPr>
          </a:p>
        </p:txBody>
      </p:sp>
      <p:sp>
        <p:nvSpPr>
          <p:cNvPr id="2" name="Slide Number Placeholder 1">
            <a:extLst>
              <a:ext uri="{FF2B5EF4-FFF2-40B4-BE49-F238E27FC236}">
                <a16:creationId xmlns:a16="http://schemas.microsoft.com/office/drawing/2014/main" id="{03EE9617-6CBA-F144-88E8-EF1942C054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p8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03" name="Google Shape;803;p89"/>
          <p:cNvPicPr preferRelativeResize="0"/>
          <p:nvPr/>
        </p:nvPicPr>
        <p:blipFill>
          <a:blip r:embed="rId3">
            <a:alphaModFix/>
          </a:blip>
          <a:stretch>
            <a:fillRect/>
          </a:stretch>
        </p:blipFill>
        <p:spPr>
          <a:xfrm>
            <a:off x="0" y="257319"/>
            <a:ext cx="9143999" cy="5654205"/>
          </a:xfrm>
          <a:prstGeom prst="rect">
            <a:avLst/>
          </a:prstGeom>
          <a:noFill/>
          <a:ln>
            <a:noFill/>
          </a:ln>
        </p:spPr>
      </p:pic>
      <p:grpSp>
        <p:nvGrpSpPr>
          <p:cNvPr id="804" name="Google Shape;804;p89"/>
          <p:cNvGrpSpPr/>
          <p:nvPr/>
        </p:nvGrpSpPr>
        <p:grpSpPr>
          <a:xfrm>
            <a:off x="486750" y="5436525"/>
            <a:ext cx="8170500" cy="803400"/>
            <a:chOff x="357200" y="5804425"/>
            <a:chExt cx="8170500" cy="803400"/>
          </a:xfrm>
        </p:grpSpPr>
        <p:sp>
          <p:nvSpPr>
            <p:cNvPr id="805" name="Google Shape;805;p89"/>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806" name="Google Shape;806;p89"/>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807" name="Google Shape;807;p89"/>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808" name="Google Shape;808;p89"/>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809" name="Google Shape;809;p89"/>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810" name="Google Shape;810;p89"/>
            <p:cNvSpPr txBox="1"/>
            <p:nvPr/>
          </p:nvSpPr>
          <p:spPr>
            <a:xfrm>
              <a:off x="3572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$s0 = dontcare</a:t>
              </a:r>
              <a:endParaRPr b="1">
                <a:latin typeface="Consolas"/>
                <a:ea typeface="Consolas"/>
                <a:cs typeface="Consolas"/>
                <a:sym typeface="Consolas"/>
              </a:endParaRPr>
            </a:p>
          </p:txBody>
        </p:sp>
        <p:sp>
          <p:nvSpPr>
            <p:cNvPr id="811" name="Google Shape;811;p89"/>
            <p:cNvSpPr txBox="1"/>
            <p:nvPr/>
          </p:nvSpPr>
          <p:spPr>
            <a:xfrm>
              <a:off x="19913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$s1 = dontcare</a:t>
              </a:r>
              <a:endParaRPr b="1">
                <a:latin typeface="Consolas"/>
                <a:ea typeface="Consolas"/>
                <a:cs typeface="Consolas"/>
                <a:sym typeface="Consolas"/>
              </a:endParaRPr>
            </a:p>
          </p:txBody>
        </p:sp>
        <p:sp>
          <p:nvSpPr>
            <p:cNvPr id="812" name="Google Shape;812;p89"/>
            <p:cNvSpPr txBox="1"/>
            <p:nvPr/>
          </p:nvSpPr>
          <p:spPr>
            <a:xfrm>
              <a:off x="36254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$s2 = dontcare</a:t>
              </a:r>
              <a:endParaRPr b="1">
                <a:latin typeface="Consolas"/>
                <a:ea typeface="Consolas"/>
                <a:cs typeface="Consolas"/>
                <a:sym typeface="Consolas"/>
              </a:endParaRPr>
            </a:p>
          </p:txBody>
        </p:sp>
        <p:sp>
          <p:nvSpPr>
            <p:cNvPr id="813" name="Google Shape;813;p89"/>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814" name="Google Shape;814;p89"/>
            <p:cNvSpPr txBox="1"/>
            <p:nvPr/>
          </p:nvSpPr>
          <p:spPr>
            <a:xfrm>
              <a:off x="68936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$ra = dontcare</a:t>
              </a:r>
              <a:endParaRPr b="1">
                <a:latin typeface="Consolas"/>
                <a:ea typeface="Consolas"/>
                <a:cs typeface="Consolas"/>
                <a:sym typeface="Consolas"/>
              </a:endParaRPr>
            </a:p>
          </p:txBody>
        </p:sp>
      </p:grpSp>
      <p:sp>
        <p:nvSpPr>
          <p:cNvPr id="815" name="Google Shape;815;p89"/>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cxnSp>
        <p:nvCxnSpPr>
          <p:cNvPr id="816" name="Google Shape;816;p89"/>
          <p:cNvCxnSpPr/>
          <p:nvPr/>
        </p:nvCxnSpPr>
        <p:spPr>
          <a:xfrm flipH="1">
            <a:off x="4981125" y="2935325"/>
            <a:ext cx="969600" cy="2383800"/>
          </a:xfrm>
          <a:prstGeom prst="straightConnector1">
            <a:avLst/>
          </a:prstGeom>
          <a:noFill/>
          <a:ln w="28575" cap="flat" cmpd="sng">
            <a:solidFill>
              <a:srgbClr val="000000"/>
            </a:solidFill>
            <a:prstDash val="solid"/>
            <a:round/>
            <a:headEnd type="none" w="med" len="med"/>
            <a:tailEnd type="triangle" w="med" len="med"/>
          </a:ln>
        </p:spPr>
      </p:cxnSp>
      <p:sp>
        <p:nvSpPr>
          <p:cNvPr id="817" name="Google Shape;817;p89"/>
          <p:cNvSpPr txBox="1"/>
          <p:nvPr/>
        </p:nvSpPr>
        <p:spPr>
          <a:xfrm>
            <a:off x="4981125" y="568750"/>
            <a:ext cx="4162874" cy="3158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rPr>
              <a:t>The table below shows the registers we can control</a:t>
            </a:r>
            <a:endParaRPr dirty="0">
              <a:solidFill>
                <a:srgbClr val="FFFFFF"/>
              </a:solidFill>
            </a:endParaRPr>
          </a:p>
          <a:p>
            <a:pPr marL="0" lvl="0" indent="0" algn="ctr" rtl="0">
              <a:spcBef>
                <a:spcPts val="0"/>
              </a:spcBef>
              <a:spcAft>
                <a:spcPts val="0"/>
              </a:spcAft>
              <a:buNone/>
            </a:pPr>
            <a:endParaRPr dirty="0">
              <a:solidFill>
                <a:srgbClr val="FFFFFF"/>
              </a:solidFill>
            </a:endParaRPr>
          </a:p>
          <a:p>
            <a:pPr marL="0" lvl="0" indent="0" algn="ctr" rtl="0">
              <a:spcBef>
                <a:spcPts val="0"/>
              </a:spcBef>
              <a:spcAft>
                <a:spcPts val="0"/>
              </a:spcAft>
              <a:buNone/>
            </a:pPr>
            <a:r>
              <a:rPr lang="en-GB" dirty="0">
                <a:solidFill>
                  <a:srgbClr val="FFFFFF"/>
                </a:solidFill>
              </a:rPr>
              <a:t>As we examine the gadgets we’ll capture the register values we need in the table below.</a:t>
            </a:r>
            <a:endParaRPr dirty="0">
              <a:solidFill>
                <a:srgbClr val="FFFFFF"/>
              </a:solidFill>
            </a:endParaRPr>
          </a:p>
          <a:p>
            <a:pPr marL="0" lvl="0" indent="0" algn="ctr" rtl="0">
              <a:spcBef>
                <a:spcPts val="0"/>
              </a:spcBef>
              <a:spcAft>
                <a:spcPts val="0"/>
              </a:spcAft>
              <a:buNone/>
            </a:pPr>
            <a:endParaRPr dirty="0">
              <a:solidFill>
                <a:srgbClr val="FFFFFF"/>
              </a:solidFill>
            </a:endParaRPr>
          </a:p>
          <a:p>
            <a:pPr marL="0" lvl="0" indent="0" algn="ctr" rtl="0">
              <a:spcBef>
                <a:spcPts val="0"/>
              </a:spcBef>
              <a:spcAft>
                <a:spcPts val="0"/>
              </a:spcAft>
              <a:buNone/>
            </a:pPr>
            <a:r>
              <a:rPr lang="en-GB" dirty="0">
                <a:solidFill>
                  <a:srgbClr val="FFFFFF"/>
                </a:solidFill>
              </a:rPr>
              <a:t>The ‘orange’ values will need to be set by exploiting the buffer overflow vulnerability in the target program.</a:t>
            </a:r>
            <a:endParaRPr dirty="0">
              <a:solidFill>
                <a:srgbClr val="FFFFFF"/>
              </a:solidFill>
            </a:endParaRPr>
          </a:p>
          <a:p>
            <a:pPr marL="0" lvl="0" indent="0" algn="ctr" rtl="0">
              <a:spcBef>
                <a:spcPts val="0"/>
              </a:spcBef>
              <a:spcAft>
                <a:spcPts val="0"/>
              </a:spcAft>
              <a:buNone/>
            </a:pPr>
            <a:endParaRPr dirty="0">
              <a:solidFill>
                <a:srgbClr val="FFFFFF"/>
              </a:solidFill>
            </a:endParaRPr>
          </a:p>
          <a:p>
            <a:pPr marL="0" lvl="0" indent="0" algn="ctr" rtl="0">
              <a:spcBef>
                <a:spcPts val="0"/>
              </a:spcBef>
              <a:spcAft>
                <a:spcPts val="0"/>
              </a:spcAft>
              <a:buNone/>
            </a:pPr>
            <a:r>
              <a:rPr lang="en-GB" dirty="0">
                <a:solidFill>
                  <a:srgbClr val="FFFFFF"/>
                </a:solidFill>
              </a:rPr>
              <a:t>The ‘green’ values are computed and set by the code in the ROP gadgets.  We record them below to to track their state and indicate their limited availability.</a:t>
            </a:r>
            <a:endParaRPr dirty="0">
              <a:solidFill>
                <a:srgbClr val="FFFFFF"/>
              </a:solidFill>
            </a:endParaRPr>
          </a:p>
        </p:txBody>
      </p:sp>
      <p:sp>
        <p:nvSpPr>
          <p:cNvPr id="2" name="Slide Number Placeholder 1">
            <a:extLst>
              <a:ext uri="{FF2B5EF4-FFF2-40B4-BE49-F238E27FC236}">
                <a16:creationId xmlns:a16="http://schemas.microsoft.com/office/drawing/2014/main" id="{6761547C-410C-A941-AD7E-D4E9955D3A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p90"/>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823" name="Google Shape;823;p90"/>
          <p:cNvSpPr txBox="1"/>
          <p:nvPr/>
        </p:nvSpPr>
        <p:spPr>
          <a:xfrm>
            <a:off x="2498225" y="2186200"/>
            <a:ext cx="5022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824" name="Google Shape;824;p90"/>
          <p:cNvCxnSpPr>
            <a:endCxn id="823" idx="3"/>
          </p:cNvCxnSpPr>
          <p:nvPr/>
        </p:nvCxnSpPr>
        <p:spPr>
          <a:xfrm rot="10800000">
            <a:off x="3000425" y="2265400"/>
            <a:ext cx="4257900" cy="3204900"/>
          </a:xfrm>
          <a:prstGeom prst="straightConnector1">
            <a:avLst/>
          </a:prstGeom>
          <a:noFill/>
          <a:ln w="28575" cap="flat" cmpd="sng">
            <a:solidFill>
              <a:srgbClr val="000000"/>
            </a:solidFill>
            <a:prstDash val="solid"/>
            <a:round/>
            <a:headEnd type="none" w="med" len="med"/>
            <a:tailEnd type="triangle" w="med" len="med"/>
          </a:ln>
        </p:spPr>
      </p:cxnSp>
      <p:grpSp>
        <p:nvGrpSpPr>
          <p:cNvPr id="825" name="Google Shape;825;p90"/>
          <p:cNvGrpSpPr/>
          <p:nvPr/>
        </p:nvGrpSpPr>
        <p:grpSpPr>
          <a:xfrm>
            <a:off x="486750" y="5436525"/>
            <a:ext cx="8170500" cy="803400"/>
            <a:chOff x="357200" y="5804425"/>
            <a:chExt cx="8170500" cy="803400"/>
          </a:xfrm>
        </p:grpSpPr>
        <p:sp>
          <p:nvSpPr>
            <p:cNvPr id="826" name="Google Shape;826;p90"/>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827" name="Google Shape;827;p90"/>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828" name="Google Shape;828;p90"/>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829" name="Google Shape;829;p90"/>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830" name="Google Shape;830;p90"/>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831" name="Google Shape;831;p90"/>
            <p:cNvSpPr txBox="1"/>
            <p:nvPr/>
          </p:nvSpPr>
          <p:spPr>
            <a:xfrm>
              <a:off x="3572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$s0 = dontcare</a:t>
              </a:r>
              <a:endParaRPr b="1">
                <a:latin typeface="Consolas"/>
                <a:ea typeface="Consolas"/>
                <a:cs typeface="Consolas"/>
                <a:sym typeface="Consolas"/>
              </a:endParaRPr>
            </a:p>
          </p:txBody>
        </p:sp>
        <p:sp>
          <p:nvSpPr>
            <p:cNvPr id="832" name="Google Shape;832;p90"/>
            <p:cNvSpPr txBox="1"/>
            <p:nvPr/>
          </p:nvSpPr>
          <p:spPr>
            <a:xfrm>
              <a:off x="19913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$s1 = dontcare</a:t>
              </a:r>
              <a:endParaRPr b="1">
                <a:latin typeface="Consolas"/>
                <a:ea typeface="Consolas"/>
                <a:cs typeface="Consolas"/>
                <a:sym typeface="Consolas"/>
              </a:endParaRPr>
            </a:p>
          </p:txBody>
        </p:sp>
        <p:sp>
          <p:nvSpPr>
            <p:cNvPr id="833" name="Google Shape;833;p90"/>
            <p:cNvSpPr txBox="1"/>
            <p:nvPr/>
          </p:nvSpPr>
          <p:spPr>
            <a:xfrm>
              <a:off x="36254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$s2 = dontcare</a:t>
              </a:r>
              <a:endParaRPr b="1">
                <a:latin typeface="Consolas"/>
                <a:ea typeface="Consolas"/>
                <a:cs typeface="Consolas"/>
                <a:sym typeface="Consolas"/>
              </a:endParaRPr>
            </a:p>
          </p:txBody>
        </p:sp>
        <p:sp>
          <p:nvSpPr>
            <p:cNvPr id="834" name="Google Shape;834;p90"/>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835" name="Google Shape;835;p90"/>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solidFill>
                  <a:srgbClr val="B45F06"/>
                </a:solidFill>
                <a:latin typeface="Consolas"/>
                <a:ea typeface="Consolas"/>
                <a:cs typeface="Consolas"/>
                <a:sym typeface="Consolas"/>
              </a:endParaRPr>
            </a:p>
          </p:txBody>
        </p:sp>
      </p:grpSp>
      <p:sp>
        <p:nvSpPr>
          <p:cNvPr id="836" name="Google Shape;836;p90"/>
          <p:cNvSpPr txBox="1"/>
          <p:nvPr/>
        </p:nvSpPr>
        <p:spPr>
          <a:xfrm>
            <a:off x="5852875" y="568750"/>
            <a:ext cx="3154800" cy="12279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This is our first gadget.</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We need to use the buffer overflow to set the value of </a:t>
            </a:r>
            <a:r>
              <a:rPr lang="en-GB" b="1">
                <a:solidFill>
                  <a:srgbClr val="FFFFFF"/>
                </a:solidFill>
                <a:latin typeface="Consolas"/>
                <a:ea typeface="Consolas"/>
                <a:cs typeface="Consolas"/>
                <a:sym typeface="Consolas"/>
              </a:rPr>
              <a:t>$ra</a:t>
            </a:r>
            <a:r>
              <a:rPr lang="en-GB">
                <a:solidFill>
                  <a:srgbClr val="FFFFFF"/>
                </a:solidFill>
              </a:rPr>
              <a:t> to </a:t>
            </a:r>
            <a:r>
              <a:rPr lang="en-GB" b="1">
                <a:solidFill>
                  <a:srgbClr val="FFFFFF"/>
                </a:solidFill>
                <a:latin typeface="Consolas"/>
                <a:ea typeface="Consolas"/>
                <a:cs typeface="Consolas"/>
                <a:sym typeface="Consolas"/>
              </a:rPr>
              <a:t>0x2b092044</a:t>
            </a:r>
            <a:r>
              <a:rPr lang="en-GB">
                <a:solidFill>
                  <a:srgbClr val="FFFFFF"/>
                </a:solidFill>
              </a:rPr>
              <a:t> so we reach this code</a:t>
            </a:r>
            <a:endParaRPr>
              <a:solidFill>
                <a:srgbClr val="FFFFFF"/>
              </a:solidFill>
            </a:endParaRPr>
          </a:p>
        </p:txBody>
      </p:sp>
      <p:sp>
        <p:nvSpPr>
          <p:cNvPr id="837" name="Google Shape;837;p90"/>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43E87A06-BA35-4142-A430-50DDB2114E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91"/>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843" name="Google Shape;843;p91"/>
          <p:cNvSpPr txBox="1"/>
          <p:nvPr/>
        </p:nvSpPr>
        <p:spPr>
          <a:xfrm>
            <a:off x="3793625" y="2186200"/>
            <a:ext cx="12696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844" name="Google Shape;844;p91"/>
          <p:cNvCxnSpPr/>
          <p:nvPr/>
        </p:nvCxnSpPr>
        <p:spPr>
          <a:xfrm rot="10800000" flipH="1">
            <a:off x="1607350" y="2357500"/>
            <a:ext cx="2357400" cy="3116400"/>
          </a:xfrm>
          <a:prstGeom prst="straightConnector1">
            <a:avLst/>
          </a:prstGeom>
          <a:noFill/>
          <a:ln w="28575" cap="flat" cmpd="sng">
            <a:solidFill>
              <a:srgbClr val="000000"/>
            </a:solidFill>
            <a:prstDash val="solid"/>
            <a:round/>
            <a:headEnd type="none" w="med" len="med"/>
            <a:tailEnd type="triangle" w="med" len="med"/>
          </a:ln>
        </p:spPr>
      </p:cxnSp>
      <p:grpSp>
        <p:nvGrpSpPr>
          <p:cNvPr id="845" name="Google Shape;845;p91"/>
          <p:cNvGrpSpPr/>
          <p:nvPr/>
        </p:nvGrpSpPr>
        <p:grpSpPr>
          <a:xfrm>
            <a:off x="486750" y="5436525"/>
            <a:ext cx="8170500" cy="803400"/>
            <a:chOff x="357200" y="5804425"/>
            <a:chExt cx="8170500" cy="803400"/>
          </a:xfrm>
        </p:grpSpPr>
        <p:sp>
          <p:nvSpPr>
            <p:cNvPr id="846" name="Google Shape;846;p91"/>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847" name="Google Shape;847;p91"/>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848" name="Google Shape;848;p91"/>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849" name="Google Shape;849;p91"/>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850" name="Google Shape;850;p91"/>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851" name="Google Shape;851;p91"/>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852" name="Google Shape;852;p91"/>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853" name="Google Shape;853;p91"/>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854" name="Google Shape;854;p91"/>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855" name="Google Shape;855;p91"/>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cxnSp>
        <p:nvCxnSpPr>
          <p:cNvPr id="856" name="Google Shape;856;p91"/>
          <p:cNvCxnSpPr/>
          <p:nvPr/>
        </p:nvCxnSpPr>
        <p:spPr>
          <a:xfrm rot="10800000" flipH="1">
            <a:off x="2830625" y="2366025"/>
            <a:ext cx="1323300" cy="3070500"/>
          </a:xfrm>
          <a:prstGeom prst="straightConnector1">
            <a:avLst/>
          </a:prstGeom>
          <a:noFill/>
          <a:ln w="28575" cap="flat" cmpd="sng">
            <a:solidFill>
              <a:srgbClr val="000000"/>
            </a:solidFill>
            <a:prstDash val="solid"/>
            <a:round/>
            <a:headEnd type="none" w="med" len="med"/>
            <a:tailEnd type="triangle" w="med" len="med"/>
          </a:ln>
        </p:spPr>
      </p:cxnSp>
      <p:cxnSp>
        <p:nvCxnSpPr>
          <p:cNvPr id="857" name="Google Shape;857;p91"/>
          <p:cNvCxnSpPr>
            <a:stCxn id="843" idx="2"/>
          </p:cNvCxnSpPr>
          <p:nvPr/>
        </p:nvCxnSpPr>
        <p:spPr>
          <a:xfrm>
            <a:off x="4428425" y="2344600"/>
            <a:ext cx="375600" cy="3102600"/>
          </a:xfrm>
          <a:prstGeom prst="straightConnector1">
            <a:avLst/>
          </a:prstGeom>
          <a:noFill/>
          <a:ln w="28575" cap="flat" cmpd="sng">
            <a:solidFill>
              <a:srgbClr val="000000"/>
            </a:solidFill>
            <a:prstDash val="solid"/>
            <a:round/>
            <a:headEnd type="none" w="med" len="med"/>
            <a:tailEnd type="triangle" w="med" len="med"/>
          </a:ln>
        </p:spPr>
      </p:cxnSp>
      <p:sp>
        <p:nvSpPr>
          <p:cNvPr id="858" name="Google Shape;858;p91"/>
          <p:cNvSpPr txBox="1"/>
          <p:nvPr/>
        </p:nvSpPr>
        <p:spPr>
          <a:xfrm>
            <a:off x="5852875" y="568750"/>
            <a:ext cx="3154800" cy="12279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onsolas"/>
                <a:ea typeface="Consolas"/>
                <a:cs typeface="Consolas"/>
                <a:sym typeface="Consolas"/>
              </a:rPr>
              <a:t>$s2 = $s1 - $s0</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We need to make sure </a:t>
            </a:r>
            <a:r>
              <a:rPr lang="en-GB" b="1">
                <a:solidFill>
                  <a:srgbClr val="FFFFFF"/>
                </a:solidFill>
                <a:latin typeface="Consolas"/>
                <a:ea typeface="Consolas"/>
                <a:cs typeface="Consolas"/>
                <a:sym typeface="Consolas"/>
              </a:rPr>
              <a:t>$s1</a:t>
            </a:r>
            <a:r>
              <a:rPr lang="en-GB">
                <a:solidFill>
                  <a:srgbClr val="FFFFFF"/>
                </a:solidFill>
              </a:rPr>
              <a:t> and </a:t>
            </a:r>
            <a:r>
              <a:rPr lang="en-GB" b="1">
                <a:solidFill>
                  <a:srgbClr val="FFFFFF"/>
                </a:solidFill>
                <a:latin typeface="Consolas"/>
                <a:ea typeface="Consolas"/>
                <a:cs typeface="Consolas"/>
                <a:sym typeface="Consolas"/>
              </a:rPr>
              <a:t>$s0</a:t>
            </a:r>
            <a:r>
              <a:rPr lang="en-GB">
                <a:solidFill>
                  <a:srgbClr val="FFFFFF"/>
                </a:solidFill>
              </a:rPr>
              <a:t> are set correctly so we get the address of ‘system’ stored in </a:t>
            </a:r>
            <a:r>
              <a:rPr lang="en-GB" b="1">
                <a:solidFill>
                  <a:srgbClr val="FFFFFF"/>
                </a:solidFill>
                <a:latin typeface="Consolas"/>
                <a:ea typeface="Consolas"/>
                <a:cs typeface="Consolas"/>
                <a:sym typeface="Consolas"/>
              </a:rPr>
              <a:t>$s2</a:t>
            </a:r>
            <a:endParaRPr b="1">
              <a:solidFill>
                <a:srgbClr val="FFFFFF"/>
              </a:solidFill>
              <a:latin typeface="Consolas"/>
              <a:ea typeface="Consolas"/>
              <a:cs typeface="Consolas"/>
              <a:sym typeface="Consolas"/>
            </a:endParaRPr>
          </a:p>
        </p:txBody>
      </p:sp>
      <p:sp>
        <p:nvSpPr>
          <p:cNvPr id="859" name="Google Shape;859;p91"/>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F3249B9A-EF5D-B447-AC4D-2E5D23EB66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92"/>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865" name="Google Shape;865;p92"/>
          <p:cNvSpPr txBox="1"/>
          <p:nvPr/>
        </p:nvSpPr>
        <p:spPr>
          <a:xfrm>
            <a:off x="3793625" y="2567200"/>
            <a:ext cx="14658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866" name="Google Shape;866;p92"/>
          <p:cNvGrpSpPr/>
          <p:nvPr/>
        </p:nvGrpSpPr>
        <p:grpSpPr>
          <a:xfrm>
            <a:off x="486750" y="5436525"/>
            <a:ext cx="8170500" cy="803400"/>
            <a:chOff x="357200" y="5804425"/>
            <a:chExt cx="8170500" cy="803400"/>
          </a:xfrm>
        </p:grpSpPr>
        <p:sp>
          <p:nvSpPr>
            <p:cNvPr id="867" name="Google Shape;867;p92"/>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868" name="Google Shape;868;p92"/>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869" name="Google Shape;869;p92"/>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870" name="Google Shape;870;p92"/>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871" name="Google Shape;871;p92"/>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872" name="Google Shape;872;p92"/>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873" name="Google Shape;873;p92"/>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874" name="Google Shape;874;p92"/>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875" name="Google Shape;875;p92"/>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876" name="Google Shape;876;p92"/>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sp>
        <p:nvSpPr>
          <p:cNvPr id="877" name="Google Shape;877;p92"/>
          <p:cNvSpPr/>
          <p:nvPr/>
        </p:nvSpPr>
        <p:spPr>
          <a:xfrm>
            <a:off x="2151957" y="2636850"/>
            <a:ext cx="357300" cy="986725"/>
          </a:xfrm>
          <a:custGeom>
            <a:avLst/>
            <a:gdLst/>
            <a:ahLst/>
            <a:cxnLst/>
            <a:rect l="l" t="t" r="r" b="b"/>
            <a:pathLst>
              <a:path w="14292" h="39469" extrusionOk="0">
                <a:moveTo>
                  <a:pt x="14113" y="0"/>
                </a:moveTo>
                <a:cubicBezTo>
                  <a:pt x="11762" y="3453"/>
                  <a:pt x="-26" y="14138"/>
                  <a:pt x="4" y="20716"/>
                </a:cubicBezTo>
                <a:cubicBezTo>
                  <a:pt x="34" y="27294"/>
                  <a:pt x="11911" y="36344"/>
                  <a:pt x="14292" y="39469"/>
                </a:cubicBezTo>
              </a:path>
            </a:pathLst>
          </a:custGeom>
          <a:noFill/>
          <a:ln w="28575" cap="flat" cmpd="sng">
            <a:solidFill>
              <a:srgbClr val="000000"/>
            </a:solidFill>
            <a:prstDash val="solid"/>
            <a:round/>
            <a:headEnd type="none" w="med" len="med"/>
            <a:tailEnd type="triangle" w="med" len="med"/>
          </a:ln>
        </p:spPr>
      </p:sp>
      <p:sp>
        <p:nvSpPr>
          <p:cNvPr id="878" name="Google Shape;878;p92"/>
          <p:cNvSpPr txBox="1"/>
          <p:nvPr/>
        </p:nvSpPr>
        <p:spPr>
          <a:xfrm>
            <a:off x="6671225" y="675500"/>
            <a:ext cx="2185500" cy="1219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At this point we are “along for the ride”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Unconditional branch to offset </a:t>
            </a:r>
            <a:r>
              <a:rPr lang="en-GB" b="1">
                <a:solidFill>
                  <a:srgbClr val="FFFFFF"/>
                </a:solidFill>
                <a:latin typeface="Consolas"/>
                <a:ea typeface="Consolas"/>
                <a:cs typeface="Consolas"/>
                <a:sym typeface="Consolas"/>
              </a:rPr>
              <a:t>0x2b092058</a:t>
            </a:r>
            <a:endParaRPr b="1">
              <a:solidFill>
                <a:srgbClr val="FFFFFF"/>
              </a:solidFill>
              <a:latin typeface="Consolas"/>
              <a:ea typeface="Consolas"/>
              <a:cs typeface="Consolas"/>
              <a:sym typeface="Consolas"/>
            </a:endParaRPr>
          </a:p>
        </p:txBody>
      </p:sp>
      <p:sp>
        <p:nvSpPr>
          <p:cNvPr id="879" name="Google Shape;879;p92"/>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4ECB3067-FD4B-2942-98EB-5CA0F61C2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93"/>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885" name="Google Shape;885;p93"/>
          <p:cNvSpPr txBox="1"/>
          <p:nvPr/>
        </p:nvSpPr>
        <p:spPr>
          <a:xfrm>
            <a:off x="3793625" y="3557800"/>
            <a:ext cx="13032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886" name="Google Shape;886;p93"/>
          <p:cNvGrpSpPr/>
          <p:nvPr/>
        </p:nvGrpSpPr>
        <p:grpSpPr>
          <a:xfrm>
            <a:off x="486750" y="5436525"/>
            <a:ext cx="8170500" cy="803400"/>
            <a:chOff x="357200" y="5804425"/>
            <a:chExt cx="8170500" cy="803400"/>
          </a:xfrm>
        </p:grpSpPr>
        <p:sp>
          <p:nvSpPr>
            <p:cNvPr id="887" name="Google Shape;887;p93"/>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888" name="Google Shape;888;p93"/>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889" name="Google Shape;889;p93"/>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890" name="Google Shape;890;p93"/>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891" name="Google Shape;891;p93"/>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892" name="Google Shape;892;p93"/>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893" name="Google Shape;893;p93"/>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894" name="Google Shape;894;p93"/>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895" name="Google Shape;895;p93"/>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896" name="Google Shape;896;p93"/>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sp>
        <p:nvSpPr>
          <p:cNvPr id="897" name="Google Shape;897;p93"/>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898" name="Google Shape;898;p93"/>
          <p:cNvSpPr txBox="1"/>
          <p:nvPr/>
        </p:nvSpPr>
        <p:spPr>
          <a:xfrm>
            <a:off x="5310275" y="568750"/>
            <a:ext cx="3697500" cy="10020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SLTU → “Set on Less Than Unsigned”</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The value in </a:t>
            </a:r>
            <a:r>
              <a:rPr lang="en-GB" b="1">
                <a:solidFill>
                  <a:srgbClr val="FFFFFF"/>
                </a:solidFill>
                <a:latin typeface="Consolas"/>
                <a:ea typeface="Consolas"/>
                <a:cs typeface="Consolas"/>
                <a:sym typeface="Consolas"/>
              </a:rPr>
              <a:t>$s1</a:t>
            </a:r>
            <a:r>
              <a:rPr lang="en-GB">
                <a:solidFill>
                  <a:srgbClr val="FFFFFF"/>
                </a:solidFill>
              </a:rPr>
              <a:t> is NOT less than the value stored in </a:t>
            </a:r>
            <a:r>
              <a:rPr lang="en-GB" b="1">
                <a:solidFill>
                  <a:srgbClr val="FFFFFF"/>
                </a:solidFill>
                <a:latin typeface="Consolas"/>
                <a:ea typeface="Consolas"/>
                <a:cs typeface="Consolas"/>
                <a:sym typeface="Consolas"/>
              </a:rPr>
              <a:t>$s0</a:t>
            </a:r>
            <a:r>
              <a:rPr lang="en-GB">
                <a:solidFill>
                  <a:srgbClr val="FFFFFF"/>
                </a:solidFill>
              </a:rPr>
              <a:t> so </a:t>
            </a:r>
            <a:r>
              <a:rPr lang="en-GB" b="1">
                <a:solidFill>
                  <a:srgbClr val="FFFFFF"/>
                </a:solidFill>
                <a:latin typeface="Consolas"/>
                <a:ea typeface="Consolas"/>
                <a:cs typeface="Consolas"/>
                <a:sym typeface="Consolas"/>
              </a:rPr>
              <a:t>$v0</a:t>
            </a:r>
            <a:r>
              <a:rPr lang="en-GB">
                <a:solidFill>
                  <a:srgbClr val="FFFFFF"/>
                </a:solidFill>
              </a:rPr>
              <a:t> is set to </a:t>
            </a:r>
            <a:r>
              <a:rPr lang="en-GB" b="1">
                <a:solidFill>
                  <a:srgbClr val="FFFFFF"/>
                </a:solidFill>
                <a:latin typeface="Consolas"/>
                <a:ea typeface="Consolas"/>
                <a:cs typeface="Consolas"/>
                <a:sym typeface="Consolas"/>
              </a:rPr>
              <a:t>0</a:t>
            </a:r>
            <a:r>
              <a:rPr lang="en-GB">
                <a:solidFill>
                  <a:srgbClr val="FFFFFF"/>
                </a:solidFill>
              </a:rPr>
              <a:t> (false)</a:t>
            </a:r>
            <a:endParaRPr b="1">
              <a:solidFill>
                <a:srgbClr val="FFFFFF"/>
              </a:solidFill>
              <a:latin typeface="Consolas"/>
              <a:ea typeface="Consolas"/>
              <a:cs typeface="Consolas"/>
              <a:sym typeface="Consolas"/>
            </a:endParaRPr>
          </a:p>
        </p:txBody>
      </p:sp>
      <p:cxnSp>
        <p:nvCxnSpPr>
          <p:cNvPr id="899" name="Google Shape;899;p93"/>
          <p:cNvCxnSpPr>
            <a:stCxn id="885" idx="3"/>
            <a:endCxn id="897" idx="1"/>
          </p:cNvCxnSpPr>
          <p:nvPr/>
        </p:nvCxnSpPr>
        <p:spPr>
          <a:xfrm>
            <a:off x="5096825" y="3637000"/>
            <a:ext cx="1926300" cy="863100"/>
          </a:xfrm>
          <a:prstGeom prst="straightConnector1">
            <a:avLst/>
          </a:prstGeom>
          <a:noFill/>
          <a:ln w="28575" cap="flat" cmpd="sng">
            <a:solidFill>
              <a:srgbClr val="000000"/>
            </a:solidFill>
            <a:prstDash val="solid"/>
            <a:round/>
            <a:headEnd type="none" w="med" len="med"/>
            <a:tailEnd type="triangle" w="med" len="med"/>
          </a:ln>
        </p:spPr>
      </p:cxnSp>
      <p:sp>
        <p:nvSpPr>
          <p:cNvPr id="900" name="Google Shape;900;p93"/>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400ADD5D-81B3-6F47-8BBC-101340A8DB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p94"/>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906" name="Google Shape;906;p94"/>
          <p:cNvSpPr txBox="1"/>
          <p:nvPr/>
        </p:nvSpPr>
        <p:spPr>
          <a:xfrm>
            <a:off x="3789175" y="3687950"/>
            <a:ext cx="14658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907" name="Google Shape;907;p94"/>
          <p:cNvGrpSpPr/>
          <p:nvPr/>
        </p:nvGrpSpPr>
        <p:grpSpPr>
          <a:xfrm>
            <a:off x="486750" y="5436525"/>
            <a:ext cx="8170500" cy="803400"/>
            <a:chOff x="357200" y="5804425"/>
            <a:chExt cx="8170500" cy="803400"/>
          </a:xfrm>
        </p:grpSpPr>
        <p:sp>
          <p:nvSpPr>
            <p:cNvPr id="908" name="Google Shape;908;p94"/>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909" name="Google Shape;909;p94"/>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910" name="Google Shape;910;p94"/>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911" name="Google Shape;911;p94"/>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912" name="Google Shape;912;p94"/>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913" name="Google Shape;913;p94"/>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914" name="Google Shape;914;p94"/>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915" name="Google Shape;915;p94"/>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916" name="Google Shape;916;p94"/>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917" name="Google Shape;917;p94"/>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sp>
        <p:nvSpPr>
          <p:cNvPr id="918" name="Google Shape;918;p94"/>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919" name="Google Shape;919;p94"/>
          <p:cNvSpPr txBox="1"/>
          <p:nvPr/>
        </p:nvSpPr>
        <p:spPr>
          <a:xfrm>
            <a:off x="5310275" y="568750"/>
            <a:ext cx="3697500" cy="10020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Move the value stored in </a:t>
            </a:r>
            <a:r>
              <a:rPr lang="en-GB" b="1">
                <a:solidFill>
                  <a:srgbClr val="FFFFFF"/>
                </a:solidFill>
                <a:latin typeface="Consolas"/>
                <a:ea typeface="Consolas"/>
                <a:cs typeface="Consolas"/>
                <a:sym typeface="Consolas"/>
              </a:rPr>
              <a:t>$s1</a:t>
            </a:r>
            <a:r>
              <a:rPr lang="en-GB">
                <a:solidFill>
                  <a:srgbClr val="FFFFFF"/>
                </a:solidFill>
              </a:rPr>
              <a:t> into</a:t>
            </a:r>
            <a:r>
              <a:rPr lang="en-GB" b="1">
                <a:solidFill>
                  <a:srgbClr val="FFFFFF"/>
                </a:solidFill>
              </a:rPr>
              <a:t> </a:t>
            </a:r>
            <a:r>
              <a:rPr lang="en-GB" b="1">
                <a:solidFill>
                  <a:srgbClr val="FFFFFF"/>
                </a:solidFill>
                <a:latin typeface="Consolas"/>
                <a:ea typeface="Consolas"/>
                <a:cs typeface="Consolas"/>
                <a:sym typeface="Consolas"/>
              </a:rPr>
              <a:t>param_2</a:t>
            </a:r>
            <a:r>
              <a:rPr lang="en-GB">
                <a:solidFill>
                  <a:srgbClr val="FFFFFF"/>
                </a:solidFill>
              </a:rPr>
              <a:t> </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This doesn’t accomplish anything we need, but it doesn’t hurt us</a:t>
            </a:r>
            <a:endParaRPr>
              <a:solidFill>
                <a:srgbClr val="FFFFFF"/>
              </a:solidFill>
            </a:endParaRPr>
          </a:p>
        </p:txBody>
      </p:sp>
      <p:sp>
        <p:nvSpPr>
          <p:cNvPr id="920" name="Google Shape;920;p94"/>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530805B2-0F96-4244-AFFB-F924CDF0B5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95"/>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926" name="Google Shape;926;p95"/>
          <p:cNvSpPr txBox="1"/>
          <p:nvPr/>
        </p:nvSpPr>
        <p:spPr>
          <a:xfrm>
            <a:off x="3784725" y="3829075"/>
            <a:ext cx="14658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927" name="Google Shape;927;p95"/>
          <p:cNvGrpSpPr/>
          <p:nvPr/>
        </p:nvGrpSpPr>
        <p:grpSpPr>
          <a:xfrm>
            <a:off x="486750" y="5436525"/>
            <a:ext cx="8170500" cy="803400"/>
            <a:chOff x="357200" y="5804425"/>
            <a:chExt cx="8170500" cy="803400"/>
          </a:xfrm>
        </p:grpSpPr>
        <p:sp>
          <p:nvSpPr>
            <p:cNvPr id="928" name="Google Shape;928;p95"/>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929" name="Google Shape;929;p95"/>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930" name="Google Shape;930;p95"/>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931" name="Google Shape;931;p95"/>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932" name="Google Shape;932;p95"/>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933" name="Google Shape;933;p95"/>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934" name="Google Shape;934;p95"/>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935" name="Google Shape;935;p95"/>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936" name="Google Shape;936;p95"/>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937" name="Google Shape;937;p95"/>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sp>
        <p:nvSpPr>
          <p:cNvPr id="938" name="Google Shape;938;p95"/>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939" name="Google Shape;939;p95"/>
          <p:cNvSpPr txBox="1"/>
          <p:nvPr/>
        </p:nvSpPr>
        <p:spPr>
          <a:xfrm>
            <a:off x="5310275" y="568750"/>
            <a:ext cx="3697500" cy="8580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Move the value stored in </a:t>
            </a:r>
            <a:r>
              <a:rPr lang="en-GB" b="1">
                <a:solidFill>
                  <a:srgbClr val="FFFFFF"/>
                </a:solidFill>
                <a:latin typeface="Consolas"/>
                <a:ea typeface="Consolas"/>
                <a:cs typeface="Consolas"/>
                <a:sym typeface="Consolas"/>
              </a:rPr>
              <a:t>$s6</a:t>
            </a:r>
            <a:r>
              <a:rPr lang="en-GB">
                <a:solidFill>
                  <a:srgbClr val="FFFFFF"/>
                </a:solidFill>
              </a:rPr>
              <a:t> into</a:t>
            </a:r>
            <a:r>
              <a:rPr lang="en-GB" b="1">
                <a:solidFill>
                  <a:srgbClr val="FFFFFF"/>
                </a:solidFill>
              </a:rPr>
              <a:t> </a:t>
            </a:r>
            <a:r>
              <a:rPr lang="en-GB" b="1">
                <a:solidFill>
                  <a:srgbClr val="FFFFFF"/>
                </a:solidFill>
                <a:latin typeface="Consolas"/>
                <a:ea typeface="Consolas"/>
                <a:cs typeface="Consolas"/>
                <a:sym typeface="Consolas"/>
              </a:rPr>
              <a:t>param_1</a:t>
            </a:r>
            <a:r>
              <a:rPr lang="en-GB">
                <a:solidFill>
                  <a:srgbClr val="FFFFFF"/>
                </a:solidFill>
              </a:rPr>
              <a:t> </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What is </a:t>
            </a:r>
            <a:r>
              <a:rPr lang="en-GB" b="1">
                <a:solidFill>
                  <a:srgbClr val="FFFFFF"/>
                </a:solidFill>
                <a:latin typeface="Consolas"/>
                <a:ea typeface="Consolas"/>
                <a:cs typeface="Consolas"/>
                <a:sym typeface="Consolas"/>
              </a:rPr>
              <a:t>param_1</a:t>
            </a:r>
            <a:r>
              <a:rPr lang="en-GB">
                <a:solidFill>
                  <a:srgbClr val="FFFFFF"/>
                </a:solidFill>
              </a:rPr>
              <a:t>?</a:t>
            </a:r>
            <a:endParaRPr>
              <a:solidFill>
                <a:srgbClr val="FFFFFF"/>
              </a:solidFill>
            </a:endParaRPr>
          </a:p>
        </p:txBody>
      </p:sp>
      <p:sp>
        <p:nvSpPr>
          <p:cNvPr id="940" name="Google Shape;940;p95"/>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38B44D93-FFB2-BC44-BFC1-0FC343B86B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pic>
        <p:nvPicPr>
          <p:cNvPr id="945" name="Google Shape;945;p9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87" y="257325"/>
            <a:ext cx="9141625" cy="5654200"/>
          </a:xfrm>
          <a:prstGeom prst="rect">
            <a:avLst/>
          </a:prstGeom>
          <a:noFill/>
          <a:ln>
            <a:noFill/>
          </a:ln>
        </p:spPr>
      </p:pic>
      <p:grpSp>
        <p:nvGrpSpPr>
          <p:cNvPr id="946" name="Google Shape;946;p96"/>
          <p:cNvGrpSpPr/>
          <p:nvPr/>
        </p:nvGrpSpPr>
        <p:grpSpPr>
          <a:xfrm>
            <a:off x="486750" y="5436525"/>
            <a:ext cx="8170500" cy="803400"/>
            <a:chOff x="357200" y="5804425"/>
            <a:chExt cx="8170500" cy="803400"/>
          </a:xfrm>
        </p:grpSpPr>
        <p:sp>
          <p:nvSpPr>
            <p:cNvPr id="947" name="Google Shape;947;p96"/>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948" name="Google Shape;948;p96"/>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949" name="Google Shape;949;p96"/>
            <p:cNvSpPr txBox="1"/>
            <p:nvPr/>
          </p:nvSpPr>
          <p:spPr>
            <a:xfrm>
              <a:off x="36254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$s6 = dontcare</a:t>
              </a:r>
              <a:endParaRPr b="1">
                <a:latin typeface="Consolas"/>
                <a:ea typeface="Consolas"/>
                <a:cs typeface="Consolas"/>
                <a:sym typeface="Consolas"/>
              </a:endParaRPr>
            </a:p>
          </p:txBody>
        </p:sp>
        <p:sp>
          <p:nvSpPr>
            <p:cNvPr id="950" name="Google Shape;950;p96"/>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951" name="Google Shape;951;p96"/>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952" name="Google Shape;952;p96"/>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953" name="Google Shape;953;p96"/>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954" name="Google Shape;954;p96"/>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955" name="Google Shape;955;p96"/>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956" name="Google Shape;956;p96"/>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grpSp>
      <p:sp>
        <p:nvSpPr>
          <p:cNvPr id="957" name="Google Shape;957;p96"/>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958" name="Google Shape;958;p96"/>
          <p:cNvSpPr/>
          <p:nvPr/>
        </p:nvSpPr>
        <p:spPr>
          <a:xfrm>
            <a:off x="2067250" y="3829075"/>
            <a:ext cx="6786600" cy="158400"/>
          </a:xfrm>
          <a:prstGeom prst="rect">
            <a:avLst/>
          </a:prstGeom>
          <a:solidFill>
            <a:srgbClr val="6FA8DC">
              <a:alpha val="6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6"/>
          <p:cNvSpPr txBox="1"/>
          <p:nvPr/>
        </p:nvSpPr>
        <p:spPr>
          <a:xfrm>
            <a:off x="3246575" y="1935650"/>
            <a:ext cx="1405500" cy="199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960" name="Google Shape;960;p96"/>
          <p:cNvSpPr txBox="1"/>
          <p:nvPr/>
        </p:nvSpPr>
        <p:spPr>
          <a:xfrm>
            <a:off x="1815750" y="2602375"/>
            <a:ext cx="2667300" cy="6015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We can mouse over</a:t>
            </a:r>
            <a:r>
              <a:rPr lang="en-GB" b="1">
                <a:solidFill>
                  <a:srgbClr val="FFFFFF"/>
                </a:solidFill>
              </a:rPr>
              <a:t> </a:t>
            </a:r>
            <a:r>
              <a:rPr lang="en-GB" b="1">
                <a:solidFill>
                  <a:srgbClr val="FFFFFF"/>
                </a:solidFill>
                <a:latin typeface="Consolas"/>
                <a:ea typeface="Consolas"/>
                <a:cs typeface="Consolas"/>
                <a:sym typeface="Consolas"/>
              </a:rPr>
              <a:t>param_1</a:t>
            </a:r>
            <a:r>
              <a:rPr lang="en-GB">
                <a:solidFill>
                  <a:srgbClr val="FFFFFF"/>
                </a:solidFill>
              </a:rPr>
              <a:t> and see where it is defined</a:t>
            </a:r>
            <a:endParaRPr>
              <a:solidFill>
                <a:srgbClr val="FFFFFF"/>
              </a:solidFill>
            </a:endParaRPr>
          </a:p>
        </p:txBody>
      </p:sp>
      <p:cxnSp>
        <p:nvCxnSpPr>
          <p:cNvPr id="961" name="Google Shape;961;p96"/>
          <p:cNvCxnSpPr>
            <a:stCxn id="960" idx="2"/>
          </p:cNvCxnSpPr>
          <p:nvPr/>
        </p:nvCxnSpPr>
        <p:spPr>
          <a:xfrm>
            <a:off x="3149400" y="3203875"/>
            <a:ext cx="808800" cy="625200"/>
          </a:xfrm>
          <a:prstGeom prst="straightConnector1">
            <a:avLst/>
          </a:prstGeom>
          <a:noFill/>
          <a:ln w="28575" cap="flat" cmpd="sng">
            <a:solidFill>
              <a:srgbClr val="000000"/>
            </a:solidFill>
            <a:prstDash val="solid"/>
            <a:round/>
            <a:headEnd type="none" w="med" len="med"/>
            <a:tailEnd type="triangle" w="med" len="med"/>
          </a:ln>
        </p:spPr>
      </p:cxnSp>
      <p:cxnSp>
        <p:nvCxnSpPr>
          <p:cNvPr id="962" name="Google Shape;962;p96"/>
          <p:cNvCxnSpPr>
            <a:stCxn id="963" idx="1"/>
            <a:endCxn id="959" idx="3"/>
          </p:cNvCxnSpPr>
          <p:nvPr/>
        </p:nvCxnSpPr>
        <p:spPr>
          <a:xfrm rot="10800000">
            <a:off x="4652100" y="2035300"/>
            <a:ext cx="1494300" cy="6300"/>
          </a:xfrm>
          <a:prstGeom prst="straightConnector1">
            <a:avLst/>
          </a:prstGeom>
          <a:noFill/>
          <a:ln w="28575" cap="flat" cmpd="sng">
            <a:solidFill>
              <a:srgbClr val="000000"/>
            </a:solidFill>
            <a:prstDash val="solid"/>
            <a:round/>
            <a:headEnd type="none" w="med" len="med"/>
            <a:tailEnd type="triangle" w="med" len="med"/>
          </a:ln>
        </p:spPr>
      </p:cxnSp>
      <p:sp>
        <p:nvSpPr>
          <p:cNvPr id="963" name="Google Shape;963;p96"/>
          <p:cNvSpPr txBox="1"/>
          <p:nvPr/>
        </p:nvSpPr>
        <p:spPr>
          <a:xfrm>
            <a:off x="6146400" y="1840750"/>
            <a:ext cx="2403900" cy="4017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onsolas"/>
                <a:ea typeface="Consolas"/>
                <a:cs typeface="Consolas"/>
                <a:sym typeface="Consolas"/>
              </a:rPr>
              <a:t>param_1</a:t>
            </a:r>
            <a:r>
              <a:rPr lang="en-GB">
                <a:solidFill>
                  <a:srgbClr val="FFFFFF"/>
                </a:solidFill>
              </a:rPr>
              <a:t> is an alias for </a:t>
            </a:r>
            <a:r>
              <a:rPr lang="en-GB" b="1">
                <a:solidFill>
                  <a:srgbClr val="FFFFFF"/>
                </a:solidFill>
                <a:latin typeface="Consolas"/>
                <a:ea typeface="Consolas"/>
                <a:cs typeface="Consolas"/>
                <a:sym typeface="Consolas"/>
              </a:rPr>
              <a:t>$a0</a:t>
            </a:r>
            <a:endParaRPr>
              <a:solidFill>
                <a:srgbClr val="FFFFFF"/>
              </a:solidFill>
            </a:endParaRPr>
          </a:p>
        </p:txBody>
      </p:sp>
      <p:sp>
        <p:nvSpPr>
          <p:cNvPr id="964" name="Google Shape;964;p96"/>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A767FD0B-BDEB-0C49-B814-D18955FA7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Source Code</a:t>
            </a:r>
            <a:endParaRPr sz="3600" dirty="0"/>
          </a:p>
        </p:txBody>
      </p:sp>
      <p:sp>
        <p:nvSpPr>
          <p:cNvPr id="151" name="Google Shape;151;p25"/>
          <p:cNvSpPr txBox="1">
            <a:spLocks noGrp="1"/>
          </p:cNvSpPr>
          <p:nvPr>
            <p:ph type="body" idx="1"/>
          </p:nvPr>
        </p:nvSpPr>
        <p:spPr>
          <a:xfrm>
            <a:off x="226208" y="1270800"/>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Most modern software is written by human programmers in the form of </a:t>
            </a:r>
            <a:r>
              <a:rPr lang="en-GB" sz="2000" b="1" dirty="0">
                <a:solidFill>
                  <a:schemeClr val="tx1"/>
                </a:solidFill>
              </a:rPr>
              <a:t>source code</a:t>
            </a:r>
            <a:endParaRPr sz="2000" b="1"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There are a variety of programming languages available, each with different features suitable for different types of applications (e.g. - C, C++, Java, JavaScript, Python)</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Source code is not associated with specific processor architectures </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Source code is expressed in a text-based form that is readily understood by humans</a:t>
            </a:r>
            <a:endParaRPr sz="2000" dirty="0">
              <a:solidFill>
                <a:schemeClr val="tx1"/>
              </a:solidFill>
            </a:endParaRPr>
          </a:p>
          <a:p>
            <a:pPr marL="914400" lvl="1" indent="-317500" algn="l" rtl="0">
              <a:spcBef>
                <a:spcPts val="1000"/>
              </a:spcBef>
              <a:spcAft>
                <a:spcPts val="0"/>
              </a:spcAft>
              <a:buSzPts val="1400"/>
              <a:buChar char="○"/>
            </a:pPr>
            <a:r>
              <a:rPr lang="en-GB" sz="1800" dirty="0">
                <a:solidFill>
                  <a:schemeClr val="tx1"/>
                </a:solidFill>
              </a:rPr>
              <a:t>There may be comments that aid in understanding</a:t>
            </a:r>
            <a:endParaRPr sz="1800" dirty="0">
              <a:solidFill>
                <a:schemeClr val="tx1"/>
              </a:solidFill>
            </a:endParaRPr>
          </a:p>
          <a:p>
            <a:pPr marL="914400" lvl="1" indent="-317500" algn="l" rtl="0">
              <a:spcBef>
                <a:spcPts val="1000"/>
              </a:spcBef>
              <a:spcAft>
                <a:spcPts val="1000"/>
              </a:spcAft>
              <a:buSzPts val="1400"/>
              <a:buChar char="○"/>
            </a:pPr>
            <a:r>
              <a:rPr lang="en-GB" sz="1800" dirty="0">
                <a:solidFill>
                  <a:schemeClr val="tx1"/>
                </a:solidFill>
              </a:rPr>
              <a:t>Programming languages have a variety of constructs that are intuitively understood (e.g. loops, conditional statements)</a:t>
            </a:r>
            <a:endParaRPr sz="1800" dirty="0">
              <a:solidFill>
                <a:schemeClr val="tx1"/>
              </a:solidFill>
            </a:endParaRPr>
          </a:p>
        </p:txBody>
      </p:sp>
      <p:sp>
        <p:nvSpPr>
          <p:cNvPr id="2" name="Slide Number Placeholder 1">
            <a:extLst>
              <a:ext uri="{FF2B5EF4-FFF2-40B4-BE49-F238E27FC236}">
                <a16:creationId xmlns:a16="http://schemas.microsoft.com/office/drawing/2014/main" id="{F93125C5-9B6D-7940-BEDE-D78E65EE9B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97"/>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970" name="Google Shape;970;p97"/>
          <p:cNvSpPr txBox="1"/>
          <p:nvPr/>
        </p:nvSpPr>
        <p:spPr>
          <a:xfrm>
            <a:off x="3784725" y="3829075"/>
            <a:ext cx="14658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971" name="Google Shape;971;p97"/>
          <p:cNvGrpSpPr/>
          <p:nvPr/>
        </p:nvGrpSpPr>
        <p:grpSpPr>
          <a:xfrm>
            <a:off x="486750" y="5034825"/>
            <a:ext cx="8170500" cy="1205100"/>
            <a:chOff x="357200" y="5402725"/>
            <a:chExt cx="8170500" cy="1205100"/>
          </a:xfrm>
        </p:grpSpPr>
        <p:sp>
          <p:nvSpPr>
            <p:cNvPr id="972" name="Google Shape;972;p97"/>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973" name="Google Shape;973;p97"/>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974" name="Google Shape;974;p97"/>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solidFill>
                  <a:srgbClr val="B45F06"/>
                </a:solidFill>
                <a:latin typeface="Consolas"/>
                <a:ea typeface="Consolas"/>
                <a:cs typeface="Consolas"/>
                <a:sym typeface="Consolas"/>
              </a:endParaRPr>
            </a:p>
          </p:txBody>
        </p:sp>
        <p:sp>
          <p:nvSpPr>
            <p:cNvPr id="975" name="Google Shape;975;p97"/>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976" name="Google Shape;976;p97"/>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977" name="Google Shape;977;p97"/>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978" name="Google Shape;978;p97"/>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979" name="Google Shape;979;p97"/>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980" name="Google Shape;980;p97"/>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981" name="Google Shape;981;p97"/>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982" name="Google Shape;982;p97"/>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38761D"/>
                </a:solidFill>
                <a:latin typeface="Consolas"/>
                <a:ea typeface="Consolas"/>
                <a:cs typeface="Consolas"/>
                <a:sym typeface="Consolas"/>
              </a:endParaRPr>
            </a:p>
          </p:txBody>
        </p:sp>
      </p:grpSp>
      <p:sp>
        <p:nvSpPr>
          <p:cNvPr id="983" name="Google Shape;983;p97"/>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984" name="Google Shape;984;p97"/>
          <p:cNvSpPr txBox="1"/>
          <p:nvPr/>
        </p:nvSpPr>
        <p:spPr>
          <a:xfrm>
            <a:off x="5390350" y="702175"/>
            <a:ext cx="3546300" cy="783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We want to put the address of our command into </a:t>
            </a:r>
            <a:r>
              <a:rPr lang="en-GB" b="1">
                <a:solidFill>
                  <a:srgbClr val="FFFFFF"/>
                </a:solidFill>
                <a:latin typeface="Consolas"/>
                <a:ea typeface="Consolas"/>
                <a:cs typeface="Consolas"/>
                <a:sym typeface="Consolas"/>
              </a:rPr>
              <a:t>$s6</a:t>
            </a:r>
            <a:r>
              <a:rPr lang="en-GB">
                <a:solidFill>
                  <a:srgbClr val="FFFFFF"/>
                </a:solidFill>
              </a:rPr>
              <a:t> so it will get moved into </a:t>
            </a:r>
            <a:r>
              <a:rPr lang="en-GB" b="1">
                <a:solidFill>
                  <a:srgbClr val="FFFFFF"/>
                </a:solidFill>
                <a:latin typeface="Consolas"/>
                <a:ea typeface="Consolas"/>
                <a:cs typeface="Consolas"/>
                <a:sym typeface="Consolas"/>
              </a:rPr>
              <a:t>$a0</a:t>
            </a:r>
            <a:r>
              <a:rPr lang="en-GB">
                <a:solidFill>
                  <a:srgbClr val="FFFFFF"/>
                </a:solidFill>
              </a:rPr>
              <a:t> as the argument for the ‘system’ call</a:t>
            </a:r>
            <a:endParaRPr>
              <a:solidFill>
                <a:srgbClr val="FFFFFF"/>
              </a:solidFill>
            </a:endParaRPr>
          </a:p>
        </p:txBody>
      </p:sp>
      <p:cxnSp>
        <p:nvCxnSpPr>
          <p:cNvPr id="985" name="Google Shape;985;p97"/>
          <p:cNvCxnSpPr>
            <a:endCxn id="970" idx="2"/>
          </p:cNvCxnSpPr>
          <p:nvPr/>
        </p:nvCxnSpPr>
        <p:spPr>
          <a:xfrm rot="10800000" flipH="1">
            <a:off x="4234125" y="3987475"/>
            <a:ext cx="283500" cy="1865400"/>
          </a:xfrm>
          <a:prstGeom prst="straightConnector1">
            <a:avLst/>
          </a:prstGeom>
          <a:noFill/>
          <a:ln w="28575" cap="flat" cmpd="sng">
            <a:solidFill>
              <a:srgbClr val="000000"/>
            </a:solidFill>
            <a:prstDash val="solid"/>
            <a:round/>
            <a:headEnd type="none" w="med" len="med"/>
            <a:tailEnd type="triangle" w="med" len="med"/>
          </a:ln>
        </p:spPr>
      </p:cxnSp>
      <p:cxnSp>
        <p:nvCxnSpPr>
          <p:cNvPr id="986" name="Google Shape;986;p97"/>
          <p:cNvCxnSpPr>
            <a:stCxn id="970" idx="3"/>
            <a:endCxn id="982" idx="1"/>
          </p:cNvCxnSpPr>
          <p:nvPr/>
        </p:nvCxnSpPr>
        <p:spPr>
          <a:xfrm>
            <a:off x="5250525" y="3908275"/>
            <a:ext cx="1772700" cy="1327500"/>
          </a:xfrm>
          <a:prstGeom prst="straightConnector1">
            <a:avLst/>
          </a:prstGeom>
          <a:noFill/>
          <a:ln w="28575" cap="flat" cmpd="sng">
            <a:solidFill>
              <a:srgbClr val="000000"/>
            </a:solidFill>
            <a:prstDash val="solid"/>
            <a:round/>
            <a:headEnd type="none" w="med" len="med"/>
            <a:tailEnd type="triangle" w="med" len="med"/>
          </a:ln>
        </p:spPr>
      </p:cxnSp>
      <p:sp>
        <p:nvSpPr>
          <p:cNvPr id="987" name="Google Shape;987;p97"/>
          <p:cNvSpPr txBox="1"/>
          <p:nvPr/>
        </p:nvSpPr>
        <p:spPr>
          <a:xfrm>
            <a:off x="6146400" y="1840750"/>
            <a:ext cx="2403900" cy="4017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onsolas"/>
                <a:ea typeface="Consolas"/>
                <a:cs typeface="Consolas"/>
                <a:sym typeface="Consolas"/>
              </a:rPr>
              <a:t>param_1</a:t>
            </a:r>
            <a:r>
              <a:rPr lang="en-GB">
                <a:solidFill>
                  <a:srgbClr val="FFFFFF"/>
                </a:solidFill>
              </a:rPr>
              <a:t> is an alias for </a:t>
            </a:r>
            <a:r>
              <a:rPr lang="en-GB" b="1">
                <a:solidFill>
                  <a:srgbClr val="FFFFFF"/>
                </a:solidFill>
                <a:latin typeface="Consolas"/>
                <a:ea typeface="Consolas"/>
                <a:cs typeface="Consolas"/>
                <a:sym typeface="Consolas"/>
              </a:rPr>
              <a:t>$a0</a:t>
            </a:r>
            <a:endParaRPr>
              <a:solidFill>
                <a:srgbClr val="FFFFFF"/>
              </a:solidFill>
            </a:endParaRPr>
          </a:p>
        </p:txBody>
      </p:sp>
      <p:sp>
        <p:nvSpPr>
          <p:cNvPr id="988" name="Google Shape;988;p97"/>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CB89814F-E820-D44B-B7B6-564CD0BCE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p98"/>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994" name="Google Shape;994;p98"/>
          <p:cNvSpPr txBox="1"/>
          <p:nvPr/>
        </p:nvSpPr>
        <p:spPr>
          <a:xfrm>
            <a:off x="3784725" y="3944725"/>
            <a:ext cx="19614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grpSp>
        <p:nvGrpSpPr>
          <p:cNvPr id="995" name="Google Shape;995;p98"/>
          <p:cNvGrpSpPr/>
          <p:nvPr/>
        </p:nvGrpSpPr>
        <p:grpSpPr>
          <a:xfrm>
            <a:off x="486750" y="5034825"/>
            <a:ext cx="8170500" cy="1205100"/>
            <a:chOff x="357200" y="5402725"/>
            <a:chExt cx="8170500" cy="1205100"/>
          </a:xfrm>
        </p:grpSpPr>
        <p:sp>
          <p:nvSpPr>
            <p:cNvPr id="996" name="Google Shape;996;p98"/>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997" name="Google Shape;997;p98"/>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998" name="Google Shape;998;p98"/>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999" name="Google Shape;999;p98"/>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000" name="Google Shape;1000;p98"/>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001" name="Google Shape;1001;p98"/>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002" name="Google Shape;1002;p98"/>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003" name="Google Shape;1003;p98"/>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004" name="Google Shape;1004;p98"/>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1005" name="Google Shape;1005;p98"/>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006" name="Google Shape;1006;p98"/>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007" name="Google Shape;1007;p98"/>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$v0 = 0</a:t>
            </a:r>
            <a:endParaRPr b="1">
              <a:latin typeface="Consolas"/>
              <a:ea typeface="Consolas"/>
              <a:cs typeface="Consolas"/>
              <a:sym typeface="Consolas"/>
            </a:endParaRPr>
          </a:p>
        </p:txBody>
      </p:sp>
      <p:sp>
        <p:nvSpPr>
          <p:cNvPr id="1008" name="Google Shape;1008;p98"/>
          <p:cNvSpPr txBox="1"/>
          <p:nvPr/>
        </p:nvSpPr>
        <p:spPr>
          <a:xfrm>
            <a:off x="6310375" y="778375"/>
            <a:ext cx="2550000" cy="783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Branch to offset </a:t>
            </a:r>
            <a:r>
              <a:rPr lang="en-GB" b="1">
                <a:solidFill>
                  <a:srgbClr val="FFFFFF"/>
                </a:solidFill>
                <a:latin typeface="Consolas"/>
                <a:ea typeface="Consolas"/>
                <a:cs typeface="Consolas"/>
                <a:sym typeface="Consolas"/>
              </a:rPr>
              <a:t>0x2b09202c</a:t>
            </a:r>
            <a:r>
              <a:rPr lang="en-GB">
                <a:solidFill>
                  <a:srgbClr val="FFFFFF"/>
                </a:solidFill>
              </a:rPr>
              <a:t> if </a:t>
            </a:r>
            <a:r>
              <a:rPr lang="en-GB" b="1">
                <a:solidFill>
                  <a:srgbClr val="FFFFFF"/>
                </a:solidFill>
                <a:latin typeface="Consolas"/>
                <a:ea typeface="Consolas"/>
                <a:cs typeface="Consolas"/>
                <a:sym typeface="Consolas"/>
              </a:rPr>
              <a:t>$v0 = 0</a:t>
            </a:r>
            <a:endParaRPr b="1">
              <a:solidFill>
                <a:srgbClr val="FFFFFF"/>
              </a:solidFill>
              <a:latin typeface="Consolas"/>
              <a:ea typeface="Consolas"/>
              <a:cs typeface="Consolas"/>
              <a:sym typeface="Consolas"/>
            </a:endParaRPr>
          </a:p>
          <a:p>
            <a:pPr marL="0" lvl="0" indent="0" algn="ctr" rtl="0">
              <a:spcBef>
                <a:spcPts val="0"/>
              </a:spcBef>
              <a:spcAft>
                <a:spcPts val="0"/>
              </a:spcAft>
              <a:buNone/>
            </a:pPr>
            <a:r>
              <a:rPr lang="en-GB">
                <a:solidFill>
                  <a:srgbClr val="FFFFFF"/>
                </a:solidFill>
              </a:rPr>
              <a:t>(it does)</a:t>
            </a:r>
            <a:endParaRPr>
              <a:solidFill>
                <a:srgbClr val="FFFFFF"/>
              </a:solidFill>
            </a:endParaRPr>
          </a:p>
        </p:txBody>
      </p:sp>
      <p:cxnSp>
        <p:nvCxnSpPr>
          <p:cNvPr id="1009" name="Google Shape;1009;p98"/>
          <p:cNvCxnSpPr/>
          <p:nvPr/>
        </p:nvCxnSpPr>
        <p:spPr>
          <a:xfrm flipH="1">
            <a:off x="5550200" y="1529925"/>
            <a:ext cx="960900" cy="2414700"/>
          </a:xfrm>
          <a:prstGeom prst="straightConnector1">
            <a:avLst/>
          </a:prstGeom>
          <a:noFill/>
          <a:ln w="28575" cap="flat" cmpd="sng">
            <a:solidFill>
              <a:srgbClr val="000000"/>
            </a:solidFill>
            <a:prstDash val="solid"/>
            <a:round/>
            <a:headEnd type="none" w="med" len="med"/>
            <a:tailEnd type="triangle" w="med" len="med"/>
          </a:ln>
        </p:spPr>
      </p:cxnSp>
      <p:cxnSp>
        <p:nvCxnSpPr>
          <p:cNvPr id="1010" name="Google Shape;1010;p98"/>
          <p:cNvCxnSpPr>
            <a:stCxn id="1008" idx="2"/>
            <a:endCxn id="1007" idx="0"/>
          </p:cNvCxnSpPr>
          <p:nvPr/>
        </p:nvCxnSpPr>
        <p:spPr>
          <a:xfrm>
            <a:off x="7585375" y="1561675"/>
            <a:ext cx="254700" cy="2737500"/>
          </a:xfrm>
          <a:prstGeom prst="straightConnector1">
            <a:avLst/>
          </a:prstGeom>
          <a:noFill/>
          <a:ln w="28575" cap="flat" cmpd="sng">
            <a:solidFill>
              <a:srgbClr val="000000"/>
            </a:solidFill>
            <a:prstDash val="solid"/>
            <a:round/>
            <a:headEnd type="none" w="med" len="med"/>
            <a:tailEnd type="triangle" w="med" len="med"/>
          </a:ln>
        </p:spPr>
      </p:cxnSp>
      <p:sp>
        <p:nvSpPr>
          <p:cNvPr id="1011" name="Google Shape;1011;p98"/>
          <p:cNvSpPr/>
          <p:nvPr/>
        </p:nvSpPr>
        <p:spPr>
          <a:xfrm>
            <a:off x="2096522" y="1529925"/>
            <a:ext cx="411675" cy="2499500"/>
          </a:xfrm>
          <a:custGeom>
            <a:avLst/>
            <a:gdLst/>
            <a:ahLst/>
            <a:cxnLst/>
            <a:rect l="l" t="t" r="r" b="b"/>
            <a:pathLst>
              <a:path w="16467" h="99980" extrusionOk="0">
                <a:moveTo>
                  <a:pt x="16467" y="99980"/>
                </a:moveTo>
                <a:cubicBezTo>
                  <a:pt x="14095" y="94584"/>
                  <a:pt x="4726" y="81775"/>
                  <a:pt x="2235" y="67602"/>
                </a:cubicBezTo>
                <a:cubicBezTo>
                  <a:pt x="-256" y="53429"/>
                  <a:pt x="-790" y="26211"/>
                  <a:pt x="1523" y="14944"/>
                </a:cubicBezTo>
                <a:cubicBezTo>
                  <a:pt x="3836" y="3677"/>
                  <a:pt x="13680" y="2491"/>
                  <a:pt x="16111" y="0"/>
                </a:cubicBezTo>
              </a:path>
            </a:pathLst>
          </a:custGeom>
          <a:noFill/>
          <a:ln w="28575" cap="flat" cmpd="sng">
            <a:solidFill>
              <a:srgbClr val="000000"/>
            </a:solidFill>
            <a:prstDash val="solid"/>
            <a:round/>
            <a:headEnd type="none" w="med" len="med"/>
            <a:tailEnd type="triangle" w="med" len="med"/>
          </a:ln>
        </p:spPr>
      </p:sp>
      <p:sp>
        <p:nvSpPr>
          <p:cNvPr id="1012" name="Google Shape;1012;p98"/>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6BF155AB-1C8A-AE49-85ED-4F0B6D35B1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Google Shape;1017;p99"/>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1018" name="Google Shape;1018;p99"/>
          <p:cNvSpPr txBox="1"/>
          <p:nvPr/>
        </p:nvSpPr>
        <p:spPr>
          <a:xfrm>
            <a:off x="3784725" y="1430125"/>
            <a:ext cx="11874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1019" name="Google Shape;1019;p99"/>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$t9 = $s3</a:t>
            </a:r>
            <a:endParaRPr b="1">
              <a:latin typeface="Consolas"/>
              <a:ea typeface="Consolas"/>
              <a:cs typeface="Consolas"/>
              <a:sym typeface="Consolas"/>
            </a:endParaRPr>
          </a:p>
        </p:txBody>
      </p:sp>
      <p:grpSp>
        <p:nvGrpSpPr>
          <p:cNvPr id="1020" name="Google Shape;1020;p99"/>
          <p:cNvGrpSpPr/>
          <p:nvPr/>
        </p:nvGrpSpPr>
        <p:grpSpPr>
          <a:xfrm>
            <a:off x="486750" y="5034825"/>
            <a:ext cx="8170500" cy="1205100"/>
            <a:chOff x="357200" y="5402725"/>
            <a:chExt cx="8170500" cy="1205100"/>
          </a:xfrm>
        </p:grpSpPr>
        <p:sp>
          <p:nvSpPr>
            <p:cNvPr id="1021" name="Google Shape;1021;p99"/>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022" name="Google Shape;1022;p99"/>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023" name="Google Shape;1023;p99"/>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024" name="Google Shape;1024;p99"/>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025" name="Google Shape;1025;p99"/>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026" name="Google Shape;1026;p99"/>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027" name="Google Shape;1027;p99"/>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028" name="Google Shape;1028;p99"/>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029" name="Google Shape;1029;p99"/>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1030" name="Google Shape;1030;p99"/>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031" name="Google Shape;1031;p99"/>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032" name="Google Shape;1032;p99"/>
          <p:cNvSpPr txBox="1"/>
          <p:nvPr/>
        </p:nvSpPr>
        <p:spPr>
          <a:xfrm>
            <a:off x="6173100" y="707225"/>
            <a:ext cx="2883000" cy="4017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Move the value in </a:t>
            </a:r>
            <a:r>
              <a:rPr lang="en-GB" b="1">
                <a:solidFill>
                  <a:srgbClr val="FFFFFF"/>
                </a:solidFill>
                <a:latin typeface="Consolas"/>
                <a:ea typeface="Consolas"/>
                <a:cs typeface="Consolas"/>
                <a:sym typeface="Consolas"/>
              </a:rPr>
              <a:t>$s3</a:t>
            </a:r>
            <a:r>
              <a:rPr lang="en-GB">
                <a:solidFill>
                  <a:srgbClr val="FFFFFF"/>
                </a:solidFill>
              </a:rPr>
              <a:t> into </a:t>
            </a:r>
            <a:r>
              <a:rPr lang="en-GB" b="1">
                <a:solidFill>
                  <a:srgbClr val="FFFFFF"/>
                </a:solidFill>
                <a:latin typeface="Consolas"/>
                <a:ea typeface="Consolas"/>
                <a:cs typeface="Consolas"/>
                <a:sym typeface="Consolas"/>
              </a:rPr>
              <a:t>$t9</a:t>
            </a:r>
            <a:endParaRPr>
              <a:solidFill>
                <a:srgbClr val="FFFFFF"/>
              </a:solidFill>
            </a:endParaRPr>
          </a:p>
        </p:txBody>
      </p:sp>
      <p:cxnSp>
        <p:nvCxnSpPr>
          <p:cNvPr id="1033" name="Google Shape;1033;p99"/>
          <p:cNvCxnSpPr>
            <a:stCxn id="1029" idx="0"/>
            <a:endCxn id="1018" idx="2"/>
          </p:cNvCxnSpPr>
          <p:nvPr/>
        </p:nvCxnSpPr>
        <p:spPr>
          <a:xfrm rot="10800000">
            <a:off x="4378500" y="1588425"/>
            <a:ext cx="1827600" cy="3848100"/>
          </a:xfrm>
          <a:prstGeom prst="straightConnector1">
            <a:avLst/>
          </a:prstGeom>
          <a:noFill/>
          <a:ln w="28575" cap="flat" cmpd="sng">
            <a:solidFill>
              <a:srgbClr val="000000"/>
            </a:solidFill>
            <a:prstDash val="solid"/>
            <a:round/>
            <a:headEnd type="none" w="med" len="med"/>
            <a:tailEnd type="triangle" w="med" len="med"/>
          </a:ln>
        </p:spPr>
      </p:cxnSp>
      <p:cxnSp>
        <p:nvCxnSpPr>
          <p:cNvPr id="1034" name="Google Shape;1034;p99"/>
          <p:cNvCxnSpPr>
            <a:stCxn id="1018" idx="3"/>
            <a:endCxn id="1019" idx="0"/>
          </p:cNvCxnSpPr>
          <p:nvPr/>
        </p:nvCxnSpPr>
        <p:spPr>
          <a:xfrm>
            <a:off x="4972125" y="1509325"/>
            <a:ext cx="2868000" cy="2790000"/>
          </a:xfrm>
          <a:prstGeom prst="straightConnector1">
            <a:avLst/>
          </a:prstGeom>
          <a:noFill/>
          <a:ln w="28575" cap="flat" cmpd="sng">
            <a:solidFill>
              <a:srgbClr val="000000"/>
            </a:solidFill>
            <a:prstDash val="solid"/>
            <a:round/>
            <a:headEnd type="none" w="med" len="med"/>
            <a:tailEnd type="triangle" w="med" len="med"/>
          </a:ln>
        </p:spPr>
      </p:cxnSp>
      <p:sp>
        <p:nvSpPr>
          <p:cNvPr id="1035" name="Google Shape;1035;p99"/>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0211A312-C79B-8448-8BD8-880930637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p100"/>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1041" name="Google Shape;1041;p100"/>
          <p:cNvSpPr txBox="1"/>
          <p:nvPr/>
        </p:nvSpPr>
        <p:spPr>
          <a:xfrm>
            <a:off x="3784725" y="1564750"/>
            <a:ext cx="14721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1042" name="Google Shape;1042;p100"/>
          <p:cNvSpPr txBox="1"/>
          <p:nvPr/>
        </p:nvSpPr>
        <p:spPr>
          <a:xfrm>
            <a:off x="7023150" y="429917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$t9 = $s3</a:t>
            </a:r>
            <a:endParaRPr b="1">
              <a:latin typeface="Consolas"/>
              <a:ea typeface="Consolas"/>
              <a:cs typeface="Consolas"/>
              <a:sym typeface="Consolas"/>
            </a:endParaRPr>
          </a:p>
        </p:txBody>
      </p:sp>
      <p:grpSp>
        <p:nvGrpSpPr>
          <p:cNvPr id="1043" name="Google Shape;1043;p100"/>
          <p:cNvGrpSpPr/>
          <p:nvPr/>
        </p:nvGrpSpPr>
        <p:grpSpPr>
          <a:xfrm>
            <a:off x="486750" y="5034825"/>
            <a:ext cx="8170500" cy="1205100"/>
            <a:chOff x="357200" y="5402725"/>
            <a:chExt cx="8170500" cy="1205100"/>
          </a:xfrm>
        </p:grpSpPr>
        <p:sp>
          <p:nvSpPr>
            <p:cNvPr id="1044" name="Google Shape;1044;p100"/>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045" name="Google Shape;1045;p100"/>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046" name="Google Shape;1046;p100"/>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047" name="Google Shape;1047;p100"/>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048" name="Google Shape;1048;p100"/>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049" name="Google Shape;1049;p100"/>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050" name="Google Shape;1050;p100"/>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051" name="Google Shape;1051;p100"/>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052" name="Google Shape;1052;p100"/>
            <p:cNvSpPr txBox="1"/>
            <p:nvPr/>
          </p:nvSpPr>
          <p:spPr>
            <a:xfrm>
              <a:off x="5259500" y="58044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$s3 = dontcare</a:t>
              </a:r>
              <a:endParaRPr b="1">
                <a:latin typeface="Consolas"/>
                <a:ea typeface="Consolas"/>
                <a:cs typeface="Consolas"/>
                <a:sym typeface="Consolas"/>
              </a:endParaRPr>
            </a:p>
          </p:txBody>
        </p:sp>
        <p:sp>
          <p:nvSpPr>
            <p:cNvPr id="1053" name="Google Shape;1053;p100"/>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054" name="Google Shape;1054;p100"/>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cxnSp>
        <p:nvCxnSpPr>
          <p:cNvPr id="1055" name="Google Shape;1055;p100"/>
          <p:cNvCxnSpPr>
            <a:stCxn id="1056" idx="1"/>
            <a:endCxn id="1041" idx="3"/>
          </p:cNvCxnSpPr>
          <p:nvPr/>
        </p:nvCxnSpPr>
        <p:spPr>
          <a:xfrm flipH="1">
            <a:off x="5256850" y="1520800"/>
            <a:ext cx="640500" cy="123300"/>
          </a:xfrm>
          <a:prstGeom prst="straightConnector1">
            <a:avLst/>
          </a:prstGeom>
          <a:noFill/>
          <a:ln w="28575" cap="flat" cmpd="sng">
            <a:solidFill>
              <a:srgbClr val="000000"/>
            </a:solidFill>
            <a:prstDash val="solid"/>
            <a:round/>
            <a:headEnd type="none" w="med" len="med"/>
            <a:tailEnd type="triangle" w="med" len="med"/>
          </a:ln>
        </p:spPr>
      </p:cxnSp>
      <p:sp>
        <p:nvSpPr>
          <p:cNvPr id="1056" name="Google Shape;1056;p100"/>
          <p:cNvSpPr txBox="1"/>
          <p:nvPr/>
        </p:nvSpPr>
        <p:spPr>
          <a:xfrm>
            <a:off x="5897350" y="568750"/>
            <a:ext cx="3110400" cy="1904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JALR → “Jump and Link Register”</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Set the program counter to the value stored in </a:t>
            </a:r>
            <a:r>
              <a:rPr lang="en-GB" b="1">
                <a:solidFill>
                  <a:srgbClr val="FFFFFF"/>
                </a:solidFill>
                <a:latin typeface="Consolas"/>
                <a:ea typeface="Consolas"/>
                <a:cs typeface="Consolas"/>
                <a:sym typeface="Consolas"/>
              </a:rPr>
              <a:t>$t9</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...which is the same as the value stored in </a:t>
            </a:r>
            <a:r>
              <a:rPr lang="en-GB" b="1">
                <a:solidFill>
                  <a:srgbClr val="FFFFFF"/>
                </a:solidFill>
                <a:latin typeface="Consolas"/>
                <a:ea typeface="Consolas"/>
                <a:cs typeface="Consolas"/>
                <a:sym typeface="Consolas"/>
              </a:rPr>
              <a:t>$s3</a:t>
            </a:r>
            <a:endParaRPr b="1">
              <a:solidFill>
                <a:srgbClr val="FFFFFF"/>
              </a:solidFill>
              <a:latin typeface="Consolas"/>
              <a:ea typeface="Consolas"/>
              <a:cs typeface="Consolas"/>
              <a:sym typeface="Consolas"/>
            </a:endParaRPr>
          </a:p>
          <a:p>
            <a:pPr marL="0" lvl="0" indent="0" algn="ctr" rtl="0">
              <a:spcBef>
                <a:spcPts val="0"/>
              </a:spcBef>
              <a:spcAft>
                <a:spcPts val="0"/>
              </a:spcAft>
              <a:buNone/>
            </a:pPr>
            <a:r>
              <a:rPr lang="en-GB">
                <a:solidFill>
                  <a:srgbClr val="FFFFFF"/>
                </a:solidFill>
              </a:rPr>
              <a:t>(we control </a:t>
            </a:r>
            <a:r>
              <a:rPr lang="en-GB" b="1">
                <a:solidFill>
                  <a:srgbClr val="FFFFFF"/>
                </a:solidFill>
                <a:latin typeface="Consolas"/>
                <a:ea typeface="Consolas"/>
                <a:cs typeface="Consolas"/>
                <a:sym typeface="Consolas"/>
              </a:rPr>
              <a:t>$s3</a:t>
            </a:r>
            <a:r>
              <a:rPr lang="en-GB">
                <a:solidFill>
                  <a:srgbClr val="FFFFFF"/>
                </a:solidFill>
              </a:rPr>
              <a:t>)</a:t>
            </a:r>
            <a:endParaRPr>
              <a:solidFill>
                <a:srgbClr val="FFFFFF"/>
              </a:solidFill>
            </a:endParaRPr>
          </a:p>
        </p:txBody>
      </p:sp>
      <p:sp>
        <p:nvSpPr>
          <p:cNvPr id="1057" name="Google Shape;1057;p100"/>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5C8B4AEC-8376-4F46-855D-EFCAC22A6A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101"/>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1063" name="Google Shape;1063;p101"/>
          <p:cNvSpPr txBox="1"/>
          <p:nvPr/>
        </p:nvSpPr>
        <p:spPr>
          <a:xfrm>
            <a:off x="3784725" y="1564750"/>
            <a:ext cx="14721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1064" name="Google Shape;1064;p101"/>
          <p:cNvSpPr txBox="1"/>
          <p:nvPr/>
        </p:nvSpPr>
        <p:spPr>
          <a:xfrm>
            <a:off x="7023150" y="429917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$t9 = </a:t>
            </a:r>
            <a:r>
              <a:rPr lang="en-GB" sz="1200" b="1">
                <a:solidFill>
                  <a:srgbClr val="38761D"/>
                </a:solidFill>
                <a:latin typeface="Consolas"/>
                <a:ea typeface="Consolas"/>
                <a:cs typeface="Consolas"/>
                <a:sym typeface="Consolas"/>
              </a:rPr>
              <a:t>2</a:t>
            </a:r>
            <a:r>
              <a:rPr lang="en-GB" sz="1200" b="1" baseline="30000">
                <a:solidFill>
                  <a:srgbClr val="38761D"/>
                </a:solidFill>
                <a:latin typeface="Consolas"/>
                <a:ea typeface="Consolas"/>
                <a:cs typeface="Consolas"/>
                <a:sym typeface="Consolas"/>
              </a:rPr>
              <a:t>nd</a:t>
            </a:r>
            <a:r>
              <a:rPr lang="en-GB" sz="1200" b="1">
                <a:solidFill>
                  <a:srgbClr val="38761D"/>
                </a:solidFill>
                <a:latin typeface="Consolas"/>
                <a:ea typeface="Consolas"/>
                <a:cs typeface="Consolas"/>
                <a:sym typeface="Consolas"/>
              </a:rPr>
              <a:t> gadget</a:t>
            </a:r>
            <a:endParaRPr b="1">
              <a:solidFill>
                <a:srgbClr val="38761D"/>
              </a:solidFill>
              <a:latin typeface="Consolas"/>
              <a:ea typeface="Consolas"/>
              <a:cs typeface="Consolas"/>
              <a:sym typeface="Consolas"/>
            </a:endParaRPr>
          </a:p>
        </p:txBody>
      </p:sp>
      <p:sp>
        <p:nvSpPr>
          <p:cNvPr id="1065" name="Google Shape;1065;p101"/>
          <p:cNvSpPr txBox="1"/>
          <p:nvPr/>
        </p:nvSpPr>
        <p:spPr>
          <a:xfrm>
            <a:off x="5897350" y="568750"/>
            <a:ext cx="3110400" cy="1904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JALR → “Jump and Link Register”</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Set the program counter to the value stored in </a:t>
            </a:r>
            <a:r>
              <a:rPr lang="en-GB" b="1">
                <a:solidFill>
                  <a:srgbClr val="FFFFFF"/>
                </a:solidFill>
                <a:latin typeface="Consolas"/>
                <a:ea typeface="Consolas"/>
                <a:cs typeface="Consolas"/>
                <a:sym typeface="Consolas"/>
              </a:rPr>
              <a:t>$t9</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...which is the same as the value stored in </a:t>
            </a:r>
            <a:r>
              <a:rPr lang="en-GB" b="1">
                <a:solidFill>
                  <a:srgbClr val="FFFFFF"/>
                </a:solidFill>
                <a:latin typeface="Consolas"/>
                <a:ea typeface="Consolas"/>
                <a:cs typeface="Consolas"/>
                <a:sym typeface="Consolas"/>
              </a:rPr>
              <a:t>$s3</a:t>
            </a:r>
            <a:endParaRPr b="1">
              <a:solidFill>
                <a:srgbClr val="FFFFFF"/>
              </a:solidFill>
              <a:latin typeface="Consolas"/>
              <a:ea typeface="Consolas"/>
              <a:cs typeface="Consolas"/>
              <a:sym typeface="Consolas"/>
            </a:endParaRPr>
          </a:p>
          <a:p>
            <a:pPr marL="0" lvl="0" indent="0" algn="ctr" rtl="0">
              <a:spcBef>
                <a:spcPts val="0"/>
              </a:spcBef>
              <a:spcAft>
                <a:spcPts val="0"/>
              </a:spcAft>
              <a:buNone/>
            </a:pPr>
            <a:r>
              <a:rPr lang="en-GB">
                <a:solidFill>
                  <a:srgbClr val="FFFFFF"/>
                </a:solidFill>
              </a:rPr>
              <a:t>(we directly control </a:t>
            </a:r>
            <a:r>
              <a:rPr lang="en-GB" b="1">
                <a:solidFill>
                  <a:srgbClr val="FFFFFF"/>
                </a:solidFill>
                <a:latin typeface="Consolas"/>
                <a:ea typeface="Consolas"/>
                <a:cs typeface="Consolas"/>
                <a:sym typeface="Consolas"/>
              </a:rPr>
              <a:t>$s3</a:t>
            </a:r>
            <a:r>
              <a:rPr lang="en-GB">
                <a:solidFill>
                  <a:srgbClr val="FFFFFF"/>
                </a:solidFill>
              </a:rPr>
              <a:t>)</a:t>
            </a:r>
            <a:endParaRPr>
              <a:solidFill>
                <a:srgbClr val="FFFFFF"/>
              </a:solidFill>
            </a:endParaRPr>
          </a:p>
        </p:txBody>
      </p:sp>
      <p:grpSp>
        <p:nvGrpSpPr>
          <p:cNvPr id="1066" name="Google Shape;1066;p101"/>
          <p:cNvGrpSpPr/>
          <p:nvPr/>
        </p:nvGrpSpPr>
        <p:grpSpPr>
          <a:xfrm>
            <a:off x="486750" y="5034825"/>
            <a:ext cx="8170500" cy="1205100"/>
            <a:chOff x="357200" y="5402725"/>
            <a:chExt cx="8170500" cy="1205100"/>
          </a:xfrm>
        </p:grpSpPr>
        <p:sp>
          <p:nvSpPr>
            <p:cNvPr id="1067" name="Google Shape;1067;p101"/>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068" name="Google Shape;1068;p101"/>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069" name="Google Shape;1069;p101"/>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070" name="Google Shape;1070;p101"/>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071" name="Google Shape;1071;p101"/>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072" name="Google Shape;1072;p101"/>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073" name="Google Shape;1073;p101"/>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074" name="Google Shape;1074;p101"/>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075" name="Google Shape;1075;p101"/>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a:t>
              </a:r>
              <a:r>
                <a:rPr lang="en-GB" sz="1200" b="1">
                  <a:solidFill>
                    <a:srgbClr val="B45F06"/>
                  </a:solidFill>
                  <a:latin typeface="Consolas"/>
                  <a:ea typeface="Consolas"/>
                  <a:cs typeface="Consolas"/>
                  <a:sym typeface="Consolas"/>
                </a:rPr>
                <a:t>2</a:t>
              </a:r>
              <a:r>
                <a:rPr lang="en-GB" sz="1200" b="1" baseline="30000">
                  <a:solidFill>
                    <a:srgbClr val="B45F06"/>
                  </a:solidFill>
                  <a:latin typeface="Consolas"/>
                  <a:ea typeface="Consolas"/>
                  <a:cs typeface="Consolas"/>
                  <a:sym typeface="Consolas"/>
                </a:rPr>
                <a:t>nd</a:t>
              </a:r>
              <a:r>
                <a:rPr lang="en-GB" sz="1200" b="1">
                  <a:solidFill>
                    <a:srgbClr val="B45F06"/>
                  </a:solidFill>
                  <a:latin typeface="Consolas"/>
                  <a:ea typeface="Consolas"/>
                  <a:cs typeface="Consolas"/>
                  <a:sym typeface="Consolas"/>
                </a:rPr>
                <a:t> gadget</a:t>
              </a:r>
              <a:endParaRPr sz="1200" b="1">
                <a:solidFill>
                  <a:srgbClr val="B45F06"/>
                </a:solidFill>
                <a:latin typeface="Consolas"/>
                <a:ea typeface="Consolas"/>
                <a:cs typeface="Consolas"/>
                <a:sym typeface="Consolas"/>
              </a:endParaRPr>
            </a:p>
          </p:txBody>
        </p:sp>
        <p:sp>
          <p:nvSpPr>
            <p:cNvPr id="1076" name="Google Shape;1076;p101"/>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077" name="Google Shape;1077;p101"/>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cxnSp>
        <p:nvCxnSpPr>
          <p:cNvPr id="1078" name="Google Shape;1078;p101"/>
          <p:cNvCxnSpPr>
            <a:stCxn id="1065" idx="1"/>
            <a:endCxn id="1063" idx="3"/>
          </p:cNvCxnSpPr>
          <p:nvPr/>
        </p:nvCxnSpPr>
        <p:spPr>
          <a:xfrm flipH="1">
            <a:off x="5256850" y="1520800"/>
            <a:ext cx="640500" cy="123300"/>
          </a:xfrm>
          <a:prstGeom prst="straightConnector1">
            <a:avLst/>
          </a:prstGeom>
          <a:noFill/>
          <a:ln w="28575" cap="flat" cmpd="sng">
            <a:solidFill>
              <a:srgbClr val="000000"/>
            </a:solidFill>
            <a:prstDash val="solid"/>
            <a:round/>
            <a:headEnd type="none" w="med" len="med"/>
            <a:tailEnd type="triangle" w="med" len="med"/>
          </a:ln>
        </p:spPr>
      </p:cxnSp>
      <p:sp>
        <p:nvSpPr>
          <p:cNvPr id="1079" name="Google Shape;1079;p101"/>
          <p:cNvSpPr txBox="1"/>
          <p:nvPr/>
        </p:nvSpPr>
        <p:spPr>
          <a:xfrm>
            <a:off x="3967150" y="3981700"/>
            <a:ext cx="2495700" cy="608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So </a:t>
            </a:r>
            <a:r>
              <a:rPr lang="en-GB" b="1">
                <a:solidFill>
                  <a:srgbClr val="FFFFFF"/>
                </a:solidFill>
                <a:latin typeface="Consolas"/>
                <a:ea typeface="Consolas"/>
                <a:cs typeface="Consolas"/>
                <a:sym typeface="Consolas"/>
              </a:rPr>
              <a:t>$s3</a:t>
            </a:r>
            <a:r>
              <a:rPr lang="en-GB">
                <a:solidFill>
                  <a:srgbClr val="FFFFFF"/>
                </a:solidFill>
              </a:rPr>
              <a:t> needs to contain the address of our next gadget</a:t>
            </a:r>
            <a:endParaRPr>
              <a:solidFill>
                <a:srgbClr val="FFFFFF"/>
              </a:solidFill>
            </a:endParaRPr>
          </a:p>
        </p:txBody>
      </p:sp>
      <p:cxnSp>
        <p:nvCxnSpPr>
          <p:cNvPr id="1080" name="Google Shape;1080;p101"/>
          <p:cNvCxnSpPr>
            <a:stCxn id="1079" idx="2"/>
            <a:endCxn id="1075" idx="0"/>
          </p:cNvCxnSpPr>
          <p:nvPr/>
        </p:nvCxnSpPr>
        <p:spPr>
          <a:xfrm>
            <a:off x="5215000" y="4589800"/>
            <a:ext cx="991200" cy="846600"/>
          </a:xfrm>
          <a:prstGeom prst="straightConnector1">
            <a:avLst/>
          </a:prstGeom>
          <a:noFill/>
          <a:ln w="28575" cap="flat" cmpd="sng">
            <a:solidFill>
              <a:srgbClr val="000000"/>
            </a:solidFill>
            <a:prstDash val="solid"/>
            <a:round/>
            <a:headEnd type="none" w="med" len="med"/>
            <a:tailEnd type="triangle" w="med" len="med"/>
          </a:ln>
        </p:spPr>
      </p:cxnSp>
      <p:sp>
        <p:nvSpPr>
          <p:cNvPr id="1081" name="Google Shape;1081;p101"/>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B0556D10-A20E-E94B-8228-68DE9D8776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02"/>
          <p:cNvSpPr txBox="1">
            <a:spLocks noGrp="1"/>
          </p:cNvSpPr>
          <p:nvPr>
            <p:ph type="title"/>
          </p:nvPr>
        </p:nvSpPr>
        <p:spPr>
          <a:xfrm>
            <a:off x="226208" y="141233"/>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ROP Gadget Requirements Review</a:t>
            </a:r>
            <a:endParaRPr sz="3600" dirty="0"/>
          </a:p>
        </p:txBody>
      </p:sp>
      <p:sp>
        <p:nvSpPr>
          <p:cNvPr id="1087" name="Google Shape;1087;p10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can control the following registers via a stack-based buffer overflow:</a:t>
            </a:r>
            <a:endParaRPr sz="2000" dirty="0">
              <a:solidFill>
                <a:schemeClr val="tx1"/>
              </a:solidFill>
            </a:endParaRPr>
          </a:p>
          <a:p>
            <a:pPr marL="914400" lvl="1"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$s0-$s8</a:t>
            </a:r>
            <a:endParaRPr sz="1600"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a:t>
            </a:r>
            <a:r>
              <a:rPr lang="en-GB" sz="1600" dirty="0" err="1">
                <a:solidFill>
                  <a:schemeClr val="tx1"/>
                </a:solidFill>
                <a:latin typeface="Consolas"/>
                <a:ea typeface="Consolas"/>
                <a:cs typeface="Consolas"/>
                <a:sym typeface="Consolas"/>
              </a:rPr>
              <a:t>ra</a:t>
            </a:r>
            <a:endParaRPr sz="1600" dirty="0">
              <a:solidFill>
                <a:schemeClr val="tx1"/>
              </a:solidFill>
              <a:latin typeface="Consolas"/>
              <a:ea typeface="Consolas"/>
              <a:cs typeface="Consolas"/>
              <a:sym typeface="Consolas"/>
            </a:endParaRPr>
          </a:p>
          <a:p>
            <a:pPr marL="457200" lvl="0" indent="-342900" algn="l" rtl="0">
              <a:spcBef>
                <a:spcPts val="1000"/>
              </a:spcBef>
              <a:spcAft>
                <a:spcPts val="0"/>
              </a:spcAft>
              <a:buSzPts val="1800"/>
              <a:buChar char="●"/>
            </a:pPr>
            <a:r>
              <a:rPr lang="en-GB" sz="2000" dirty="0">
                <a:solidFill>
                  <a:schemeClr val="tx1"/>
                </a:solidFill>
              </a:rPr>
              <a:t>We need to find a sequence of ROP gadgets that perform the following operations</a:t>
            </a:r>
            <a:endParaRPr sz="2000" dirty="0">
              <a:solidFill>
                <a:schemeClr val="tx1"/>
              </a:solidFill>
            </a:endParaRPr>
          </a:p>
          <a:p>
            <a:pPr marL="914400" lvl="1" indent="-317500" algn="l" rtl="0">
              <a:spcBef>
                <a:spcPts val="0"/>
              </a:spcBef>
              <a:spcAft>
                <a:spcPts val="0"/>
              </a:spcAft>
              <a:buClr>
                <a:srgbClr val="38761D"/>
              </a:buClr>
              <a:buSzPts val="1400"/>
              <a:buChar char="○"/>
            </a:pPr>
            <a:r>
              <a:rPr lang="en-GB" sz="1600" b="1" dirty="0">
                <a:solidFill>
                  <a:srgbClr val="38761D"/>
                </a:solidFill>
              </a:rPr>
              <a:t>Move the value </a:t>
            </a:r>
            <a:r>
              <a:rPr lang="en-GB" sz="1600" b="1" dirty="0">
                <a:solidFill>
                  <a:srgbClr val="38761D"/>
                </a:solidFill>
                <a:latin typeface="Consolas"/>
                <a:ea typeface="Consolas"/>
                <a:cs typeface="Consolas"/>
                <a:sym typeface="Consolas"/>
              </a:rPr>
              <a:t>0x2b324041</a:t>
            </a:r>
            <a:r>
              <a:rPr lang="en-GB" sz="1600" b="1" dirty="0">
                <a:solidFill>
                  <a:srgbClr val="38761D"/>
                </a:solidFill>
              </a:rPr>
              <a:t> into </a:t>
            </a:r>
            <a:r>
              <a:rPr lang="en-GB" sz="1600" b="1" dirty="0">
                <a:solidFill>
                  <a:srgbClr val="38761D"/>
                </a:solidFill>
                <a:latin typeface="Consolas"/>
                <a:ea typeface="Consolas"/>
                <a:cs typeface="Consolas"/>
                <a:sym typeface="Consolas"/>
              </a:rPr>
              <a:t>$a0</a:t>
            </a:r>
            <a:r>
              <a:rPr lang="en-GB" sz="1600" b="1" dirty="0">
                <a:solidFill>
                  <a:srgbClr val="38761D"/>
                </a:solidFill>
              </a:rPr>
              <a:t> from one of the saved registers (</a:t>
            </a:r>
            <a:r>
              <a:rPr lang="en-GB" sz="1600" b="1" dirty="0">
                <a:solidFill>
                  <a:srgbClr val="38761D"/>
                </a:solidFill>
                <a:latin typeface="Consolas"/>
                <a:ea typeface="Consolas"/>
                <a:cs typeface="Consolas"/>
                <a:sym typeface="Consolas"/>
              </a:rPr>
              <a:t>$s0-$s8</a:t>
            </a:r>
            <a:r>
              <a:rPr lang="en-GB" sz="1600" b="1" dirty="0">
                <a:solidFill>
                  <a:srgbClr val="38761D"/>
                </a:solidFill>
              </a:rPr>
              <a:t>)</a:t>
            </a:r>
            <a:endParaRPr sz="1600" b="1" dirty="0">
              <a:solidFill>
                <a:srgbClr val="38761D"/>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This is the address of the command string</a:t>
            </a:r>
            <a:endParaRPr sz="1600" dirty="0">
              <a:solidFill>
                <a:schemeClr val="tx1"/>
              </a:solidFill>
            </a:endParaRPr>
          </a:p>
          <a:p>
            <a:pPr marL="914400" lvl="1" indent="-317500" algn="l" rtl="0">
              <a:spcBef>
                <a:spcPts val="0"/>
              </a:spcBef>
              <a:spcAft>
                <a:spcPts val="0"/>
              </a:spcAft>
              <a:buClr>
                <a:srgbClr val="38761D"/>
              </a:buClr>
              <a:buSzPts val="1400"/>
              <a:buChar char="○"/>
            </a:pPr>
            <a:r>
              <a:rPr lang="en-GB" sz="1600" b="1" dirty="0">
                <a:solidFill>
                  <a:srgbClr val="38761D"/>
                </a:solidFill>
              </a:rPr>
              <a:t>Compute the value </a:t>
            </a:r>
            <a:r>
              <a:rPr lang="en-GB" sz="1600" b="1" dirty="0">
                <a:solidFill>
                  <a:srgbClr val="38761D"/>
                </a:solidFill>
                <a:latin typeface="Consolas"/>
                <a:ea typeface="Consolas"/>
                <a:cs typeface="Consolas"/>
                <a:sym typeface="Consolas"/>
              </a:rPr>
              <a:t>0x2b0cafd4</a:t>
            </a:r>
            <a:r>
              <a:rPr lang="en-GB" sz="1600" b="1" dirty="0">
                <a:solidFill>
                  <a:srgbClr val="38761D"/>
                </a:solidFill>
              </a:rPr>
              <a:t> using operands made of safe characters</a:t>
            </a:r>
            <a:endParaRPr sz="1600" b="1" dirty="0">
              <a:solidFill>
                <a:srgbClr val="38761D"/>
              </a:solidFill>
            </a:endParaRPr>
          </a:p>
          <a:p>
            <a:pPr marL="1371600" lvl="2" indent="-317500" algn="l" rtl="0">
              <a:spcBef>
                <a:spcPts val="0"/>
              </a:spcBef>
              <a:spcAft>
                <a:spcPts val="0"/>
              </a:spcAft>
              <a:buSzPts val="1400"/>
              <a:buChar char="■"/>
            </a:pPr>
            <a:r>
              <a:rPr lang="en-GB" sz="1600" dirty="0">
                <a:solidFill>
                  <a:schemeClr val="tx1"/>
                </a:solidFill>
              </a:rPr>
              <a:t>There are several ways to do this</a:t>
            </a:r>
            <a:endParaRPr sz="1600" dirty="0">
              <a:solidFill>
                <a:schemeClr val="tx1"/>
              </a:solidFill>
            </a:endParaRPr>
          </a:p>
          <a:p>
            <a:pPr marL="1828800" lvl="3" indent="-317500" algn="l" rtl="0">
              <a:spcBef>
                <a:spcPts val="0"/>
              </a:spcBef>
              <a:spcAft>
                <a:spcPts val="0"/>
              </a:spcAft>
              <a:buSzPts val="1400"/>
              <a:buChar char="●"/>
            </a:pPr>
            <a:r>
              <a:rPr lang="en-GB" sz="1600" dirty="0">
                <a:solidFill>
                  <a:schemeClr val="tx1"/>
                </a:solidFill>
              </a:rPr>
              <a:t>Arithmetic operations (e.g. add, subtract)</a:t>
            </a:r>
            <a:endParaRPr sz="1600" dirty="0">
              <a:solidFill>
                <a:schemeClr val="tx1"/>
              </a:solidFill>
            </a:endParaRPr>
          </a:p>
          <a:p>
            <a:pPr marL="1828800" lvl="3" indent="-317500" algn="l" rtl="0">
              <a:spcBef>
                <a:spcPts val="0"/>
              </a:spcBef>
              <a:spcAft>
                <a:spcPts val="0"/>
              </a:spcAft>
              <a:buSzPts val="1400"/>
              <a:buChar char="●"/>
            </a:pPr>
            <a:r>
              <a:rPr lang="en-GB" sz="1600" dirty="0">
                <a:solidFill>
                  <a:schemeClr val="tx1"/>
                </a:solidFill>
              </a:rPr>
              <a:t>Logical operations (e.g. XOR, AND)</a:t>
            </a:r>
            <a:endParaRPr sz="1600" dirty="0">
              <a:solidFill>
                <a:schemeClr val="tx1"/>
              </a:solidFill>
            </a:endParaRPr>
          </a:p>
          <a:p>
            <a:pPr marL="914400" lvl="1" indent="-317500" algn="l" rtl="0">
              <a:spcBef>
                <a:spcPts val="0"/>
              </a:spcBef>
              <a:spcAft>
                <a:spcPts val="0"/>
              </a:spcAft>
              <a:buSzPts val="1400"/>
              <a:buChar char="○"/>
            </a:pPr>
            <a:r>
              <a:rPr lang="en-GB" sz="1600" b="1" dirty="0">
                <a:solidFill>
                  <a:schemeClr val="tx1"/>
                </a:solidFill>
              </a:rPr>
              <a:t>Move the computed </a:t>
            </a:r>
            <a:r>
              <a:rPr lang="en-GB" sz="1600" b="1" dirty="0">
                <a:solidFill>
                  <a:schemeClr val="tx1"/>
                </a:solidFill>
                <a:latin typeface="Consolas"/>
                <a:ea typeface="Consolas"/>
                <a:cs typeface="Consolas"/>
                <a:sym typeface="Consolas"/>
              </a:rPr>
              <a:t>0x2b0cafd4</a:t>
            </a:r>
            <a:r>
              <a:rPr lang="en-GB" sz="1600" b="1" dirty="0">
                <a:solidFill>
                  <a:schemeClr val="tx1"/>
                </a:solidFill>
              </a:rPr>
              <a:t> value into the </a:t>
            </a:r>
            <a:r>
              <a:rPr lang="en-GB" sz="1600" b="1" dirty="0">
                <a:solidFill>
                  <a:schemeClr val="tx1"/>
                </a:solidFill>
                <a:latin typeface="Consolas"/>
                <a:ea typeface="Consolas"/>
                <a:cs typeface="Consolas"/>
                <a:sym typeface="Consolas"/>
              </a:rPr>
              <a:t>$</a:t>
            </a:r>
            <a:r>
              <a:rPr lang="en-GB" sz="1600" b="1" dirty="0" err="1">
                <a:solidFill>
                  <a:schemeClr val="tx1"/>
                </a:solidFill>
                <a:latin typeface="Consolas"/>
                <a:ea typeface="Consolas"/>
                <a:cs typeface="Consolas"/>
                <a:sym typeface="Consolas"/>
              </a:rPr>
              <a:t>ra</a:t>
            </a:r>
            <a:r>
              <a:rPr lang="en-GB" sz="1600" b="1" dirty="0">
                <a:solidFill>
                  <a:schemeClr val="tx1"/>
                </a:solidFill>
              </a:rPr>
              <a:t> register</a:t>
            </a:r>
            <a:endParaRPr sz="1600" b="1" dirty="0">
              <a:solidFill>
                <a:schemeClr val="tx1"/>
              </a:solidFill>
            </a:endParaRPr>
          </a:p>
          <a:p>
            <a:pPr marL="1371600" lvl="2" indent="-317500" algn="l" rtl="0">
              <a:spcBef>
                <a:spcPts val="0"/>
              </a:spcBef>
              <a:spcAft>
                <a:spcPts val="0"/>
              </a:spcAft>
              <a:buSzPts val="1400"/>
              <a:buChar char="■"/>
            </a:pPr>
            <a:r>
              <a:rPr lang="en-GB" sz="1600" dirty="0">
                <a:solidFill>
                  <a:schemeClr val="tx1"/>
                </a:solidFill>
              </a:rPr>
              <a:t>This is the address of the </a:t>
            </a:r>
            <a:r>
              <a:rPr lang="en-GB" sz="1600" dirty="0">
                <a:solidFill>
                  <a:schemeClr val="tx1"/>
                </a:solidFill>
                <a:latin typeface="Consolas"/>
                <a:ea typeface="Consolas"/>
                <a:cs typeface="Consolas"/>
                <a:sym typeface="Consolas"/>
              </a:rPr>
              <a:t>system</a:t>
            </a:r>
            <a:r>
              <a:rPr lang="en-GB" sz="1600" dirty="0">
                <a:solidFill>
                  <a:schemeClr val="tx1"/>
                </a:solidFill>
              </a:rPr>
              <a:t> function</a:t>
            </a:r>
            <a:endParaRPr sz="1600" dirty="0">
              <a:solidFill>
                <a:schemeClr val="tx1"/>
              </a:solidFill>
            </a:endParaRPr>
          </a:p>
          <a:p>
            <a:pPr marL="0" lvl="0" indent="0" algn="l" rtl="0">
              <a:spcBef>
                <a:spcPts val="1000"/>
              </a:spcBef>
              <a:spcAft>
                <a:spcPts val="1600"/>
              </a:spcAft>
              <a:buNone/>
            </a:pPr>
            <a:endParaRPr dirty="0"/>
          </a:p>
        </p:txBody>
      </p:sp>
      <p:sp>
        <p:nvSpPr>
          <p:cNvPr id="1088" name="Google Shape;1088;p102"/>
          <p:cNvSpPr txBox="1"/>
          <p:nvPr/>
        </p:nvSpPr>
        <p:spPr>
          <a:xfrm>
            <a:off x="543740" y="3561140"/>
            <a:ext cx="5337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38761D"/>
                </a:solidFill>
              </a:rPr>
              <a:t>✔</a:t>
            </a:r>
            <a:endParaRPr sz="3600" b="1" dirty="0">
              <a:solidFill>
                <a:srgbClr val="38761D"/>
              </a:solidFill>
            </a:endParaRPr>
          </a:p>
        </p:txBody>
      </p:sp>
      <p:sp>
        <p:nvSpPr>
          <p:cNvPr id="1089" name="Google Shape;1089;p102"/>
          <p:cNvSpPr txBox="1"/>
          <p:nvPr/>
        </p:nvSpPr>
        <p:spPr>
          <a:xfrm>
            <a:off x="543740" y="4166803"/>
            <a:ext cx="5337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38761D"/>
                </a:solidFill>
              </a:rPr>
              <a:t>✔</a:t>
            </a:r>
            <a:endParaRPr sz="3600" b="1" dirty="0">
              <a:solidFill>
                <a:srgbClr val="38761D"/>
              </a:solidFill>
            </a:endParaRPr>
          </a:p>
        </p:txBody>
      </p:sp>
      <p:sp>
        <p:nvSpPr>
          <p:cNvPr id="2" name="Slide Number Placeholder 1">
            <a:extLst>
              <a:ext uri="{FF2B5EF4-FFF2-40B4-BE49-F238E27FC236}">
                <a16:creationId xmlns:a16="http://schemas.microsoft.com/office/drawing/2014/main" id="{D5B6CD48-2D8F-F74D-9D5D-025C4F52DB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3"/>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Our Second Gadget</a:t>
            </a:r>
            <a:endParaRPr sz="4000" dirty="0"/>
          </a:p>
        </p:txBody>
      </p:sp>
      <p:sp>
        <p:nvSpPr>
          <p:cNvPr id="1095" name="Google Shape;1095;p10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GB" dirty="0">
                <a:solidFill>
                  <a:schemeClr val="tx1"/>
                </a:solidFill>
              </a:rPr>
              <a:t>At the end of the first gadget we had an instruction that… </a:t>
            </a:r>
            <a:r>
              <a:rPr lang="en-GB" b="1" dirty="0">
                <a:solidFill>
                  <a:schemeClr val="tx1"/>
                </a:solidFill>
              </a:rPr>
              <a:t>moved a value from a saved register into </a:t>
            </a:r>
            <a:r>
              <a:rPr lang="en-GB" b="1" dirty="0">
                <a:solidFill>
                  <a:schemeClr val="tx1"/>
                </a:solidFill>
                <a:latin typeface="Consolas"/>
                <a:ea typeface="Consolas"/>
                <a:cs typeface="Consolas"/>
                <a:sym typeface="Consolas"/>
              </a:rPr>
              <a:t>$t9</a:t>
            </a:r>
            <a:r>
              <a:rPr lang="en-GB" dirty="0">
                <a:solidFill>
                  <a:schemeClr val="tx1"/>
                </a:solidFill>
              </a:rPr>
              <a:t>...followed by an instruction that… </a:t>
            </a:r>
            <a:r>
              <a:rPr lang="en-GB" b="1" dirty="0">
                <a:solidFill>
                  <a:schemeClr val="tx1"/>
                </a:solidFill>
              </a:rPr>
              <a:t>jumped to the address in </a:t>
            </a:r>
            <a:r>
              <a:rPr lang="en-GB" b="1" dirty="0">
                <a:solidFill>
                  <a:schemeClr val="tx1"/>
                </a:solidFill>
                <a:latin typeface="Consolas"/>
                <a:ea typeface="Consolas"/>
                <a:cs typeface="Consolas"/>
                <a:sym typeface="Consolas"/>
              </a:rPr>
              <a:t>$t9</a:t>
            </a:r>
            <a:endParaRPr b="1" dirty="0">
              <a:solidFill>
                <a:schemeClr val="tx1"/>
              </a:solidFill>
              <a:latin typeface="Consolas"/>
              <a:ea typeface="Consolas"/>
              <a:cs typeface="Consolas"/>
              <a:sym typeface="Consolas"/>
            </a:endParaRPr>
          </a:p>
          <a:p>
            <a:pPr marL="0" lvl="0" indent="0" algn="ctr" rtl="0">
              <a:lnSpc>
                <a:spcPct val="100000"/>
              </a:lnSpc>
              <a:spcBef>
                <a:spcPts val="0"/>
              </a:spcBef>
              <a:spcAft>
                <a:spcPts val="0"/>
              </a:spcAft>
              <a:buNone/>
            </a:pPr>
            <a:endParaRPr b="1" dirty="0">
              <a:latin typeface="Consolas"/>
              <a:ea typeface="Consolas"/>
              <a:cs typeface="Consolas"/>
              <a:sym typeface="Consolas"/>
            </a:endParaRPr>
          </a:p>
          <a:p>
            <a:pPr marL="0" lvl="0" indent="0" algn="ctr" rtl="0">
              <a:lnSpc>
                <a:spcPct val="100000"/>
              </a:lnSpc>
              <a:spcBef>
                <a:spcPts val="0"/>
              </a:spcBef>
              <a:spcAft>
                <a:spcPts val="0"/>
              </a:spcAft>
              <a:buNone/>
            </a:pPr>
            <a:endParaRPr b="1" dirty="0">
              <a:latin typeface="Consolas"/>
              <a:ea typeface="Consolas"/>
              <a:cs typeface="Consolas"/>
              <a:sym typeface="Consolas"/>
            </a:endParaRPr>
          </a:p>
          <a:p>
            <a:pPr marL="0" lvl="0" indent="0" algn="ctr" rtl="0">
              <a:lnSpc>
                <a:spcPct val="100000"/>
              </a:lnSpc>
              <a:spcBef>
                <a:spcPts val="0"/>
              </a:spcBef>
              <a:spcAft>
                <a:spcPts val="0"/>
              </a:spcAft>
              <a:buNone/>
            </a:pPr>
            <a:endParaRPr b="1" dirty="0">
              <a:latin typeface="Consolas"/>
              <a:ea typeface="Consolas"/>
              <a:cs typeface="Consolas"/>
              <a:sym typeface="Consolas"/>
            </a:endParaRPr>
          </a:p>
          <a:p>
            <a:pPr marL="0" lvl="0" indent="0" algn="l" rtl="0">
              <a:spcBef>
                <a:spcPts val="0"/>
              </a:spcBef>
              <a:spcAft>
                <a:spcPts val="0"/>
              </a:spcAft>
              <a:buNone/>
            </a:pPr>
            <a:endParaRPr dirty="0"/>
          </a:p>
          <a:p>
            <a:pPr marL="0" lvl="0" indent="0" algn="ctr" rtl="0">
              <a:spcBef>
                <a:spcPts val="1600"/>
              </a:spcBef>
              <a:spcAft>
                <a:spcPts val="0"/>
              </a:spcAft>
              <a:buNone/>
            </a:pPr>
            <a:r>
              <a:rPr lang="en-GB" dirty="0">
                <a:solidFill>
                  <a:schemeClr val="tx1"/>
                </a:solidFill>
              </a:rPr>
              <a:t>Let’s look for another sequence like that</a:t>
            </a:r>
            <a:endParaRPr dirty="0">
              <a:solidFill>
                <a:schemeClr val="tx1"/>
              </a:solidFill>
            </a:endParaRPr>
          </a:p>
          <a:p>
            <a:pPr marL="0" lvl="0" indent="0" algn="ctr" rtl="0">
              <a:spcBef>
                <a:spcPts val="0"/>
              </a:spcBef>
              <a:spcAft>
                <a:spcPts val="0"/>
              </a:spcAft>
              <a:buNone/>
            </a:pPr>
            <a:r>
              <a:rPr lang="en-GB" dirty="0">
                <a:solidFill>
                  <a:schemeClr val="tx1"/>
                </a:solidFill>
              </a:rPr>
              <a:t>...except we want one that moves the value in </a:t>
            </a:r>
            <a:r>
              <a:rPr lang="en-GB" dirty="0">
                <a:solidFill>
                  <a:schemeClr val="tx1"/>
                </a:solidFill>
                <a:latin typeface="Consolas"/>
                <a:ea typeface="Consolas"/>
                <a:cs typeface="Consolas"/>
                <a:sym typeface="Consolas"/>
              </a:rPr>
              <a:t>$s2</a:t>
            </a:r>
            <a:r>
              <a:rPr lang="en-GB" dirty="0">
                <a:solidFill>
                  <a:schemeClr val="tx1"/>
                </a:solidFill>
              </a:rPr>
              <a:t> into </a:t>
            </a:r>
            <a:r>
              <a:rPr lang="en-GB" dirty="0">
                <a:solidFill>
                  <a:schemeClr val="tx1"/>
                </a:solidFill>
                <a:latin typeface="Consolas"/>
                <a:ea typeface="Consolas"/>
                <a:cs typeface="Consolas"/>
                <a:sym typeface="Consolas"/>
              </a:rPr>
              <a:t>$t9</a:t>
            </a:r>
            <a:r>
              <a:rPr lang="en-GB" dirty="0">
                <a:solidFill>
                  <a:schemeClr val="tx1"/>
                </a:solidFill>
              </a:rPr>
              <a:t> </a:t>
            </a:r>
            <a:endParaRPr dirty="0">
              <a:solidFill>
                <a:schemeClr val="tx1"/>
              </a:solidFill>
            </a:endParaRPr>
          </a:p>
          <a:p>
            <a:pPr marL="0" lvl="0" indent="0" algn="ctr" rtl="0">
              <a:spcBef>
                <a:spcPts val="0"/>
              </a:spcBef>
              <a:spcAft>
                <a:spcPts val="0"/>
              </a:spcAft>
              <a:buNone/>
            </a:pPr>
            <a:r>
              <a:rPr lang="en-GB" dirty="0">
                <a:solidFill>
                  <a:schemeClr val="tx1"/>
                </a:solidFill>
              </a:rPr>
              <a:t>because </a:t>
            </a:r>
            <a:r>
              <a:rPr lang="en-GB" dirty="0">
                <a:solidFill>
                  <a:schemeClr val="tx1"/>
                </a:solidFill>
                <a:latin typeface="Consolas"/>
                <a:ea typeface="Consolas"/>
                <a:cs typeface="Consolas"/>
                <a:sym typeface="Consolas"/>
              </a:rPr>
              <a:t>$s2</a:t>
            </a:r>
            <a:r>
              <a:rPr lang="en-GB" dirty="0">
                <a:solidFill>
                  <a:schemeClr val="tx1"/>
                </a:solidFill>
              </a:rPr>
              <a:t> has the address of ‘system’</a:t>
            </a:r>
            <a:endParaRPr dirty="0">
              <a:solidFill>
                <a:schemeClr val="tx1"/>
              </a:solidFill>
            </a:endParaRPr>
          </a:p>
        </p:txBody>
      </p:sp>
      <p:pic>
        <p:nvPicPr>
          <p:cNvPr id="1096" name="Google Shape;1096;p1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473063" y="2984850"/>
            <a:ext cx="6197876" cy="595950"/>
          </a:xfrm>
          <a:prstGeom prst="rect">
            <a:avLst/>
          </a:prstGeom>
          <a:noFill/>
          <a:ln>
            <a:noFill/>
          </a:ln>
        </p:spPr>
      </p:pic>
      <p:sp>
        <p:nvSpPr>
          <p:cNvPr id="2" name="Slide Number Placeholder 1">
            <a:extLst>
              <a:ext uri="{FF2B5EF4-FFF2-40B4-BE49-F238E27FC236}">
                <a16:creationId xmlns:a16="http://schemas.microsoft.com/office/drawing/2014/main" id="{A8A7C4B9-FD83-1F4B-8DE2-0CD9D7CE86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04"/>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About the MIPS </a:t>
            </a:r>
            <a:r>
              <a:rPr lang="en-GB" sz="3600" dirty="0">
                <a:latin typeface="Consolas"/>
                <a:ea typeface="Consolas"/>
                <a:cs typeface="Consolas"/>
                <a:sym typeface="Consolas"/>
              </a:rPr>
              <a:t>MOVE</a:t>
            </a:r>
            <a:r>
              <a:rPr lang="en-GB" sz="3600" dirty="0"/>
              <a:t> instruction</a:t>
            </a:r>
            <a:endParaRPr sz="3600" dirty="0"/>
          </a:p>
        </p:txBody>
      </p:sp>
      <p:sp>
        <p:nvSpPr>
          <p:cNvPr id="1102" name="Google Shape;1102;p104"/>
          <p:cNvSpPr txBox="1">
            <a:spLocks noGrp="1"/>
          </p:cNvSpPr>
          <p:nvPr>
            <p:ph type="body" idx="1"/>
          </p:nvPr>
        </p:nvSpPr>
        <p:spPr>
          <a:xfrm>
            <a:off x="226208" y="1538513"/>
            <a:ext cx="8794950" cy="455331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saw a MIPS </a:t>
            </a:r>
            <a:r>
              <a:rPr lang="en-GB" sz="2000" dirty="0">
                <a:solidFill>
                  <a:schemeClr val="tx1"/>
                </a:solidFill>
                <a:latin typeface="Consolas"/>
                <a:ea typeface="Consolas"/>
                <a:cs typeface="Consolas"/>
                <a:sym typeface="Consolas"/>
              </a:rPr>
              <a:t>MOVE</a:t>
            </a:r>
            <a:r>
              <a:rPr lang="en-GB" sz="2000" dirty="0">
                <a:solidFill>
                  <a:schemeClr val="tx1"/>
                </a:solidFill>
              </a:rPr>
              <a:t> instruction in Ghidra’s disassembly</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To search for the specific instruction we want (</a:t>
            </a:r>
            <a:r>
              <a:rPr lang="en-GB" sz="2000" dirty="0">
                <a:solidFill>
                  <a:schemeClr val="tx1"/>
                </a:solidFill>
                <a:latin typeface="Consolas"/>
                <a:ea typeface="Consolas"/>
                <a:cs typeface="Consolas"/>
                <a:sym typeface="Consolas"/>
              </a:rPr>
              <a:t>move t9,s2</a:t>
            </a:r>
            <a:r>
              <a:rPr lang="en-GB" sz="2000" dirty="0">
                <a:solidFill>
                  <a:schemeClr val="tx1"/>
                </a:solidFill>
              </a:rPr>
              <a:t>) we should consult the MIPS32 Instruction Set Reference to find the correct machine code bytes</a:t>
            </a:r>
            <a:endParaRPr sz="2000" dirty="0">
              <a:solidFill>
                <a:schemeClr val="tx1"/>
              </a:solidFill>
            </a:endParaRPr>
          </a:p>
          <a:p>
            <a:pPr marL="914400" lvl="1" indent="-317500" algn="l" rtl="0">
              <a:lnSpc>
                <a:spcPct val="100000"/>
              </a:lnSpc>
              <a:spcBef>
                <a:spcPts val="0"/>
              </a:spcBef>
              <a:spcAft>
                <a:spcPts val="0"/>
              </a:spcAft>
              <a:buSzPts val="1400"/>
              <a:buChar char="○"/>
            </a:pPr>
            <a:r>
              <a:rPr lang="en-GB" sz="1600" dirty="0">
                <a:solidFill>
                  <a:schemeClr val="tx1"/>
                </a:solidFill>
              </a:rPr>
              <a:t>...but there is no MIPS </a:t>
            </a:r>
            <a:r>
              <a:rPr lang="en-GB" sz="1600" dirty="0">
                <a:solidFill>
                  <a:schemeClr val="tx1"/>
                </a:solidFill>
                <a:latin typeface="Consolas"/>
                <a:ea typeface="Consolas"/>
                <a:cs typeface="Consolas"/>
                <a:sym typeface="Consolas"/>
              </a:rPr>
              <a:t>MOVE</a:t>
            </a:r>
            <a:r>
              <a:rPr lang="en-GB" sz="1600" dirty="0">
                <a:solidFill>
                  <a:schemeClr val="tx1"/>
                </a:solidFill>
              </a:rPr>
              <a:t> instruction</a:t>
            </a:r>
            <a:endParaRPr sz="16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The MOVE instruction is really a </a:t>
            </a:r>
            <a:r>
              <a:rPr lang="en-GB" sz="2000" dirty="0" err="1">
                <a:solidFill>
                  <a:schemeClr val="tx1"/>
                </a:solidFill>
              </a:rPr>
              <a:t>pseudoinstruction</a:t>
            </a:r>
            <a:endParaRPr sz="2000" dirty="0">
              <a:solidFill>
                <a:schemeClr val="tx1"/>
              </a:solidFill>
            </a:endParaRPr>
          </a:p>
          <a:p>
            <a:pPr marL="457200" lvl="0" indent="-342900" algn="l" rtl="0">
              <a:spcBef>
                <a:spcPts val="1000"/>
              </a:spcBef>
              <a:spcAft>
                <a:spcPts val="0"/>
              </a:spcAft>
              <a:buSzPts val="1800"/>
              <a:buChar char="●"/>
            </a:pPr>
            <a:r>
              <a:rPr lang="en-GB" sz="2000" dirty="0">
                <a:solidFill>
                  <a:schemeClr val="tx1"/>
                </a:solidFill>
              </a:rPr>
              <a:t>The assembler interprets…</a:t>
            </a:r>
            <a:endParaRPr sz="2000" dirty="0">
              <a:solidFill>
                <a:schemeClr val="tx1"/>
              </a:solidFill>
            </a:endParaRPr>
          </a:p>
          <a:p>
            <a:pPr marL="914400" lvl="0" indent="0" algn="l" rtl="0">
              <a:lnSpc>
                <a:spcPct val="100000"/>
              </a:lnSpc>
              <a:spcBef>
                <a:spcPts val="0"/>
              </a:spcBef>
              <a:spcAft>
                <a:spcPts val="0"/>
              </a:spcAft>
              <a:buNone/>
            </a:pPr>
            <a:r>
              <a:rPr lang="en-GB" sz="2000" b="1" dirty="0">
                <a:solidFill>
                  <a:schemeClr val="tx1"/>
                </a:solidFill>
                <a:latin typeface="Consolas"/>
                <a:ea typeface="Consolas"/>
                <a:cs typeface="Consolas"/>
                <a:sym typeface="Consolas"/>
              </a:rPr>
              <a:t>move </a:t>
            </a:r>
            <a:r>
              <a:rPr lang="en-GB" sz="2000" b="1" dirty="0" err="1">
                <a:solidFill>
                  <a:schemeClr val="tx1"/>
                </a:solidFill>
                <a:latin typeface="Consolas"/>
                <a:ea typeface="Consolas"/>
                <a:cs typeface="Consolas"/>
                <a:sym typeface="Consolas"/>
              </a:rPr>
              <a:t>rd</a:t>
            </a:r>
            <a:r>
              <a:rPr lang="en-GB" sz="2000" b="1" dirty="0">
                <a:solidFill>
                  <a:schemeClr val="tx1"/>
                </a:solidFill>
                <a:latin typeface="Consolas"/>
                <a:ea typeface="Consolas"/>
                <a:cs typeface="Consolas"/>
                <a:sym typeface="Consolas"/>
              </a:rPr>
              <a:t>, </a:t>
            </a:r>
            <a:r>
              <a:rPr lang="en-GB" sz="2000" b="1" dirty="0" err="1">
                <a:solidFill>
                  <a:schemeClr val="tx1"/>
                </a:solidFill>
                <a:latin typeface="Consolas"/>
                <a:ea typeface="Consolas"/>
                <a:cs typeface="Consolas"/>
                <a:sym typeface="Consolas"/>
              </a:rPr>
              <a:t>rs</a:t>
            </a:r>
            <a:endParaRPr sz="2000" b="1" dirty="0">
              <a:solidFill>
                <a:schemeClr val="tx1"/>
              </a:solidFill>
              <a:latin typeface="Consolas"/>
              <a:ea typeface="Consolas"/>
              <a:cs typeface="Consolas"/>
              <a:sym typeface="Consolas"/>
            </a:endParaRPr>
          </a:p>
          <a:p>
            <a:pPr marL="914400" lvl="0" indent="0" algn="l" rtl="0">
              <a:lnSpc>
                <a:spcPct val="100000"/>
              </a:lnSpc>
              <a:spcBef>
                <a:spcPts val="0"/>
              </a:spcBef>
              <a:spcAft>
                <a:spcPts val="0"/>
              </a:spcAft>
              <a:buNone/>
            </a:pPr>
            <a:r>
              <a:rPr lang="en-GB" sz="2000" dirty="0">
                <a:solidFill>
                  <a:schemeClr val="tx1"/>
                </a:solidFill>
              </a:rPr>
              <a:t>  as</a:t>
            </a:r>
            <a:endParaRPr sz="2000" dirty="0">
              <a:solidFill>
                <a:schemeClr val="tx1"/>
              </a:solidFill>
            </a:endParaRPr>
          </a:p>
          <a:p>
            <a:pPr marL="914400" lvl="0" indent="0" algn="l" rtl="0">
              <a:lnSpc>
                <a:spcPct val="100000"/>
              </a:lnSpc>
              <a:spcBef>
                <a:spcPts val="0"/>
              </a:spcBef>
              <a:spcAft>
                <a:spcPts val="0"/>
              </a:spcAft>
              <a:buNone/>
            </a:pPr>
            <a:r>
              <a:rPr lang="en-GB" sz="2000" b="1" dirty="0" err="1">
                <a:solidFill>
                  <a:schemeClr val="tx1"/>
                </a:solidFill>
                <a:latin typeface="Consolas"/>
                <a:ea typeface="Consolas"/>
                <a:cs typeface="Consolas"/>
                <a:sym typeface="Consolas"/>
              </a:rPr>
              <a:t>addu</a:t>
            </a:r>
            <a:r>
              <a:rPr lang="en-GB" sz="2000" b="1" dirty="0">
                <a:solidFill>
                  <a:schemeClr val="tx1"/>
                </a:solidFill>
                <a:latin typeface="Consolas"/>
                <a:ea typeface="Consolas"/>
                <a:cs typeface="Consolas"/>
                <a:sym typeface="Consolas"/>
              </a:rPr>
              <a:t> </a:t>
            </a:r>
            <a:r>
              <a:rPr lang="en-GB" sz="2000" b="1" dirty="0" err="1">
                <a:solidFill>
                  <a:schemeClr val="tx1"/>
                </a:solidFill>
                <a:latin typeface="Consolas"/>
                <a:ea typeface="Consolas"/>
                <a:cs typeface="Consolas"/>
                <a:sym typeface="Consolas"/>
              </a:rPr>
              <a:t>rd</a:t>
            </a:r>
            <a:r>
              <a:rPr lang="en-GB" sz="2000" b="1" dirty="0">
                <a:solidFill>
                  <a:schemeClr val="tx1"/>
                </a:solidFill>
                <a:latin typeface="Consolas"/>
                <a:ea typeface="Consolas"/>
                <a:cs typeface="Consolas"/>
                <a:sym typeface="Consolas"/>
              </a:rPr>
              <a:t>, </a:t>
            </a:r>
            <a:r>
              <a:rPr lang="en-GB" sz="2000" b="1" dirty="0" err="1">
                <a:solidFill>
                  <a:schemeClr val="tx1"/>
                </a:solidFill>
                <a:latin typeface="Consolas"/>
                <a:ea typeface="Consolas"/>
                <a:cs typeface="Consolas"/>
                <a:sym typeface="Consolas"/>
              </a:rPr>
              <a:t>rs</a:t>
            </a:r>
            <a:r>
              <a:rPr lang="en-GB" sz="2000" b="1" dirty="0">
                <a:solidFill>
                  <a:schemeClr val="tx1"/>
                </a:solidFill>
                <a:latin typeface="Consolas"/>
                <a:ea typeface="Consolas"/>
                <a:cs typeface="Consolas"/>
                <a:sym typeface="Consolas"/>
              </a:rPr>
              <a:t>, zero</a:t>
            </a:r>
            <a:endParaRPr sz="2000" b="1" dirty="0">
              <a:solidFill>
                <a:schemeClr val="tx1"/>
              </a:solidFill>
              <a:latin typeface="Consolas"/>
              <a:ea typeface="Consolas"/>
              <a:cs typeface="Consolas"/>
              <a:sym typeface="Consolas"/>
            </a:endParaRPr>
          </a:p>
          <a:p>
            <a:pPr marL="0" lvl="0" indent="0" algn="l" rtl="0">
              <a:spcBef>
                <a:spcPts val="0"/>
              </a:spcBef>
              <a:spcAft>
                <a:spcPts val="0"/>
              </a:spcAft>
              <a:buNone/>
            </a:pPr>
            <a:endParaRPr sz="2000" dirty="0">
              <a:solidFill>
                <a:schemeClr val="tx1"/>
              </a:solidFill>
              <a:latin typeface="Consolas"/>
              <a:ea typeface="Consolas"/>
              <a:cs typeface="Consolas"/>
              <a:sym typeface="Consolas"/>
            </a:endParaRPr>
          </a:p>
          <a:p>
            <a:pPr marL="0" lvl="0" indent="0" algn="l" rtl="0">
              <a:spcBef>
                <a:spcPts val="0"/>
              </a:spcBef>
              <a:spcAft>
                <a:spcPts val="0"/>
              </a:spcAft>
              <a:buNone/>
            </a:pPr>
            <a:r>
              <a:rPr lang="en-GB" sz="2000" dirty="0">
                <a:solidFill>
                  <a:schemeClr val="tx1"/>
                </a:solidFill>
              </a:rPr>
              <a:t>Note: The </a:t>
            </a:r>
            <a:r>
              <a:rPr lang="en-GB" sz="2000" dirty="0">
                <a:solidFill>
                  <a:schemeClr val="tx1"/>
                </a:solidFill>
                <a:latin typeface="Consolas"/>
                <a:ea typeface="Consolas"/>
                <a:cs typeface="Consolas"/>
                <a:sym typeface="Consolas"/>
              </a:rPr>
              <a:t>zero</a:t>
            </a:r>
            <a:r>
              <a:rPr lang="en-GB" sz="2000" dirty="0">
                <a:solidFill>
                  <a:schemeClr val="tx1"/>
                </a:solidFill>
              </a:rPr>
              <a:t> register always holds the value zero</a:t>
            </a:r>
            <a:endParaRPr sz="2000" dirty="0">
              <a:solidFill>
                <a:schemeClr val="tx1"/>
              </a:solidFill>
            </a:endParaRPr>
          </a:p>
          <a:p>
            <a:pPr marL="0" lvl="0" indent="0" algn="l" rtl="0">
              <a:spcBef>
                <a:spcPts val="0"/>
              </a:spcBef>
              <a:spcAft>
                <a:spcPts val="0"/>
              </a:spcAft>
              <a:buNone/>
            </a:pPr>
            <a:r>
              <a:rPr lang="en-GB" dirty="0">
                <a:latin typeface="Consolas"/>
                <a:ea typeface="Consolas"/>
                <a:cs typeface="Consolas"/>
                <a:sym typeface="Consolas"/>
              </a:rPr>
              <a:t> </a:t>
            </a:r>
            <a:endParaRPr dirty="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009F20A2-54F2-D04B-91F7-4987917668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05"/>
          <p:cNvSpPr txBox="1">
            <a:spLocks noGrp="1"/>
          </p:cNvSpPr>
          <p:nvPr>
            <p:ph type="title"/>
          </p:nvPr>
        </p:nvSpPr>
        <p:spPr>
          <a:xfrm>
            <a:off x="146300" y="19128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solidFill>
                  <a:schemeClr val="tx1"/>
                </a:solidFill>
              </a:rPr>
              <a:t>Finding a ‘</a:t>
            </a:r>
            <a:r>
              <a:rPr lang="en-GB" sz="4000" dirty="0">
                <a:solidFill>
                  <a:schemeClr val="tx1"/>
                </a:solidFill>
                <a:latin typeface="Consolas"/>
                <a:ea typeface="Consolas"/>
                <a:cs typeface="Consolas"/>
                <a:sym typeface="Consolas"/>
              </a:rPr>
              <a:t>move t9,s2</a:t>
            </a:r>
            <a:r>
              <a:rPr lang="en-GB" sz="4000" dirty="0">
                <a:solidFill>
                  <a:schemeClr val="tx1"/>
                </a:solidFill>
              </a:rPr>
              <a:t>’ Instruction</a:t>
            </a:r>
            <a:endParaRPr sz="4000" dirty="0">
              <a:solidFill>
                <a:schemeClr val="tx1"/>
              </a:solidFill>
            </a:endParaRPr>
          </a:p>
        </p:txBody>
      </p:sp>
      <p:sp>
        <p:nvSpPr>
          <p:cNvPr id="1108" name="Google Shape;1108;p10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use the memory search feature to search specifically for an </a:t>
            </a:r>
            <a:endParaRPr sz="2000" dirty="0">
              <a:solidFill>
                <a:schemeClr val="tx1"/>
              </a:solidFill>
            </a:endParaRPr>
          </a:p>
          <a:p>
            <a:pPr marL="457200" lvl="0" indent="0" algn="l" rtl="0">
              <a:spcBef>
                <a:spcPts val="0"/>
              </a:spcBef>
              <a:spcAft>
                <a:spcPts val="1600"/>
              </a:spcAft>
              <a:buNone/>
            </a:pPr>
            <a:r>
              <a:rPr lang="en-GB" sz="2000" dirty="0" err="1">
                <a:solidFill>
                  <a:schemeClr val="tx1"/>
                </a:solidFill>
                <a:latin typeface="Consolas"/>
                <a:ea typeface="Consolas"/>
                <a:cs typeface="Consolas"/>
                <a:sym typeface="Consolas"/>
              </a:rPr>
              <a:t>addu</a:t>
            </a:r>
            <a:r>
              <a:rPr lang="en-GB" sz="2000" dirty="0">
                <a:solidFill>
                  <a:schemeClr val="tx1"/>
                </a:solidFill>
                <a:latin typeface="Consolas"/>
                <a:ea typeface="Consolas"/>
                <a:cs typeface="Consolas"/>
                <a:sym typeface="Consolas"/>
              </a:rPr>
              <a:t> t9,s2,zero</a:t>
            </a:r>
            <a:r>
              <a:rPr lang="en-GB" sz="2000" dirty="0">
                <a:solidFill>
                  <a:schemeClr val="tx1"/>
                </a:solidFill>
              </a:rPr>
              <a:t> instruction</a:t>
            </a:r>
            <a:endParaRPr sz="2000" dirty="0">
              <a:solidFill>
                <a:schemeClr val="tx1"/>
              </a:solidFill>
            </a:endParaRPr>
          </a:p>
        </p:txBody>
      </p:sp>
      <p:pic>
        <p:nvPicPr>
          <p:cNvPr id="1109" name="Google Shape;1109;p105"/>
          <p:cNvPicPr preferRelativeResize="0"/>
          <p:nvPr/>
        </p:nvPicPr>
        <p:blipFill>
          <a:blip r:embed="rId3">
            <a:alphaModFix/>
          </a:blip>
          <a:stretch>
            <a:fillRect/>
          </a:stretch>
        </p:blipFill>
        <p:spPr>
          <a:xfrm>
            <a:off x="311699" y="2685143"/>
            <a:ext cx="3336901" cy="3531191"/>
          </a:xfrm>
          <a:prstGeom prst="rect">
            <a:avLst/>
          </a:prstGeom>
          <a:noFill/>
          <a:ln>
            <a:noFill/>
          </a:ln>
        </p:spPr>
      </p:pic>
      <p:pic>
        <p:nvPicPr>
          <p:cNvPr id="1110" name="Google Shape;1110;p10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759200" y="3771801"/>
            <a:ext cx="5073101" cy="2444524"/>
          </a:xfrm>
          <a:prstGeom prst="rect">
            <a:avLst/>
          </a:prstGeom>
          <a:noFill/>
          <a:ln>
            <a:noFill/>
          </a:ln>
        </p:spPr>
      </p:pic>
      <p:cxnSp>
        <p:nvCxnSpPr>
          <p:cNvPr id="1111" name="Google Shape;1111;p105"/>
          <p:cNvCxnSpPr>
            <a:cxnSpLocks/>
          </p:cNvCxnSpPr>
          <p:nvPr/>
        </p:nvCxnSpPr>
        <p:spPr>
          <a:xfrm rot="10800000">
            <a:off x="3648600" y="3110950"/>
            <a:ext cx="1461000" cy="108600"/>
          </a:xfrm>
          <a:prstGeom prst="straightConnector1">
            <a:avLst/>
          </a:prstGeom>
          <a:noFill/>
          <a:ln w="28575" cap="flat" cmpd="sng">
            <a:solidFill>
              <a:srgbClr val="000000"/>
            </a:solidFill>
            <a:prstDash val="solid"/>
            <a:round/>
            <a:headEnd type="none" w="med" len="med"/>
            <a:tailEnd type="triangle" w="med" len="med"/>
          </a:ln>
        </p:spPr>
      </p:cxnSp>
      <p:sp>
        <p:nvSpPr>
          <p:cNvPr id="1112" name="Google Shape;1112;p105"/>
          <p:cNvSpPr txBox="1"/>
          <p:nvPr/>
        </p:nvSpPr>
        <p:spPr>
          <a:xfrm>
            <a:off x="5109600" y="2558700"/>
            <a:ext cx="2803200" cy="870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There are no dots in the search value because we are searching for a specific instruction</a:t>
            </a:r>
            <a:endParaRPr>
              <a:solidFill>
                <a:srgbClr val="FFFFFF"/>
              </a:solidFill>
            </a:endParaRPr>
          </a:p>
        </p:txBody>
      </p:sp>
      <p:sp>
        <p:nvSpPr>
          <p:cNvPr id="1113" name="Google Shape;1113;p105"/>
          <p:cNvSpPr txBox="1"/>
          <p:nvPr/>
        </p:nvSpPr>
        <p:spPr>
          <a:xfrm>
            <a:off x="4056913" y="6091825"/>
            <a:ext cx="4656000" cy="37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a:solidFill>
                  <a:schemeClr val="dk2"/>
                </a:solidFill>
              </a:rPr>
              <a:t>The MIPS32® Instruction Set Manual [9]</a:t>
            </a:r>
            <a:endParaRPr sz="1000"/>
          </a:p>
        </p:txBody>
      </p:sp>
      <p:sp>
        <p:nvSpPr>
          <p:cNvPr id="2" name="Slide Number Placeholder 1">
            <a:extLst>
              <a:ext uri="{FF2B5EF4-FFF2-40B4-BE49-F238E27FC236}">
                <a16:creationId xmlns:a16="http://schemas.microsoft.com/office/drawing/2014/main" id="{0FEE8C7E-CB1F-3F49-BB16-B0BE8C63C4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6"/>
          <p:cNvSpPr txBox="1">
            <a:spLocks noGrp="1"/>
          </p:cNvSpPr>
          <p:nvPr>
            <p:ph type="title"/>
          </p:nvPr>
        </p:nvSpPr>
        <p:spPr>
          <a:xfrm>
            <a:off x="226208" y="13663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600" dirty="0">
                <a:solidFill>
                  <a:schemeClr val="tx1"/>
                </a:solidFill>
              </a:rPr>
              <a:t>Finding a ‘</a:t>
            </a:r>
            <a:r>
              <a:rPr lang="en-GB" sz="3600" dirty="0">
                <a:solidFill>
                  <a:schemeClr val="tx1"/>
                </a:solidFill>
                <a:latin typeface="Consolas"/>
                <a:ea typeface="Consolas"/>
                <a:cs typeface="Consolas"/>
                <a:sym typeface="Consolas"/>
              </a:rPr>
              <a:t>move t9,s2</a:t>
            </a:r>
            <a:r>
              <a:rPr lang="en-GB" sz="3600" dirty="0">
                <a:solidFill>
                  <a:schemeClr val="tx1"/>
                </a:solidFill>
              </a:rPr>
              <a:t>’ instruction</a:t>
            </a:r>
            <a:endParaRPr sz="3600" dirty="0">
              <a:solidFill>
                <a:schemeClr val="tx1"/>
              </a:solidFill>
            </a:endParaRPr>
          </a:p>
        </p:txBody>
      </p:sp>
      <p:pic>
        <p:nvPicPr>
          <p:cNvPr id="1120" name="Google Shape;1120;p106"/>
          <p:cNvPicPr preferRelativeResize="0"/>
          <p:nvPr/>
        </p:nvPicPr>
        <p:blipFill>
          <a:blip r:embed="rId3">
            <a:alphaModFix/>
          </a:blip>
          <a:stretch>
            <a:fillRect/>
          </a:stretch>
        </p:blipFill>
        <p:spPr>
          <a:xfrm>
            <a:off x="738175" y="2424688"/>
            <a:ext cx="7667625" cy="3667125"/>
          </a:xfrm>
          <a:prstGeom prst="rect">
            <a:avLst/>
          </a:prstGeom>
          <a:noFill/>
          <a:ln>
            <a:noFill/>
          </a:ln>
        </p:spPr>
      </p:pic>
      <p:cxnSp>
        <p:nvCxnSpPr>
          <p:cNvPr id="1121" name="Google Shape;1121;p106"/>
          <p:cNvCxnSpPr>
            <a:stCxn id="1122" idx="2"/>
            <a:endCxn id="1123" idx="0"/>
          </p:cNvCxnSpPr>
          <p:nvPr/>
        </p:nvCxnSpPr>
        <p:spPr>
          <a:xfrm flipH="1">
            <a:off x="6620325" y="1956925"/>
            <a:ext cx="608100" cy="1025400"/>
          </a:xfrm>
          <a:prstGeom prst="straightConnector1">
            <a:avLst/>
          </a:prstGeom>
          <a:noFill/>
          <a:ln w="28575" cap="flat" cmpd="sng">
            <a:solidFill>
              <a:srgbClr val="000000"/>
            </a:solidFill>
            <a:prstDash val="solid"/>
            <a:round/>
            <a:headEnd type="none" w="med" len="med"/>
            <a:tailEnd type="triangle" w="med" len="med"/>
          </a:ln>
        </p:spPr>
      </p:cxnSp>
      <p:sp>
        <p:nvSpPr>
          <p:cNvPr id="1122" name="Google Shape;1122;p106"/>
          <p:cNvSpPr txBox="1"/>
          <p:nvPr/>
        </p:nvSpPr>
        <p:spPr>
          <a:xfrm>
            <a:off x="5691675" y="1536625"/>
            <a:ext cx="3073500" cy="4203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Our search found 128 possibilities</a:t>
            </a:r>
            <a:endParaRPr b="1">
              <a:solidFill>
                <a:srgbClr val="FFFFFF"/>
              </a:solidFill>
              <a:latin typeface="Consolas"/>
              <a:ea typeface="Consolas"/>
              <a:cs typeface="Consolas"/>
              <a:sym typeface="Consolas"/>
            </a:endParaRPr>
          </a:p>
        </p:txBody>
      </p:sp>
      <p:sp>
        <p:nvSpPr>
          <p:cNvPr id="1124" name="Google Shape;1124;p106"/>
          <p:cNvSpPr txBox="1"/>
          <p:nvPr/>
        </p:nvSpPr>
        <p:spPr>
          <a:xfrm>
            <a:off x="1807050" y="5219100"/>
            <a:ext cx="17760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Some of the addresses contain bad characters</a:t>
            </a:r>
            <a:endParaRPr b="1">
              <a:solidFill>
                <a:srgbClr val="FFFFFF"/>
              </a:solidFill>
              <a:latin typeface="Consolas"/>
              <a:ea typeface="Consolas"/>
              <a:cs typeface="Consolas"/>
              <a:sym typeface="Consolas"/>
            </a:endParaRPr>
          </a:p>
        </p:txBody>
      </p:sp>
      <p:sp>
        <p:nvSpPr>
          <p:cNvPr id="1125" name="Google Shape;1125;p106"/>
          <p:cNvSpPr txBox="1"/>
          <p:nvPr/>
        </p:nvSpPr>
        <p:spPr>
          <a:xfrm>
            <a:off x="786025" y="4599725"/>
            <a:ext cx="7302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26" name="Google Shape;1126;p106"/>
          <p:cNvCxnSpPr>
            <a:stCxn id="1124" idx="0"/>
            <a:endCxn id="1125" idx="3"/>
          </p:cNvCxnSpPr>
          <p:nvPr/>
        </p:nvCxnSpPr>
        <p:spPr>
          <a:xfrm rot="10800000">
            <a:off x="1516350" y="4710300"/>
            <a:ext cx="1178700" cy="508800"/>
          </a:xfrm>
          <a:prstGeom prst="straightConnector1">
            <a:avLst/>
          </a:prstGeom>
          <a:noFill/>
          <a:ln w="28575" cap="flat" cmpd="sng">
            <a:solidFill>
              <a:srgbClr val="000000"/>
            </a:solidFill>
            <a:prstDash val="solid"/>
            <a:round/>
            <a:headEnd type="none" w="med" len="med"/>
            <a:tailEnd type="triangle" w="med" len="med"/>
          </a:ln>
        </p:spPr>
      </p:cxnSp>
      <p:sp>
        <p:nvSpPr>
          <p:cNvPr id="1127" name="Google Shape;1127;p106"/>
          <p:cNvSpPr txBox="1"/>
          <p:nvPr/>
        </p:nvSpPr>
        <p:spPr>
          <a:xfrm>
            <a:off x="5504325" y="5884675"/>
            <a:ext cx="2257800" cy="5814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Click this button to access the filtering interface</a:t>
            </a:r>
            <a:endParaRPr b="1">
              <a:solidFill>
                <a:srgbClr val="FFFFFF"/>
              </a:solidFill>
              <a:latin typeface="Consolas"/>
              <a:ea typeface="Consolas"/>
              <a:cs typeface="Consolas"/>
              <a:sym typeface="Consolas"/>
            </a:endParaRPr>
          </a:p>
        </p:txBody>
      </p:sp>
      <p:cxnSp>
        <p:nvCxnSpPr>
          <p:cNvPr id="1128" name="Google Shape;1128;p106"/>
          <p:cNvCxnSpPr>
            <a:stCxn id="1127" idx="3"/>
          </p:cNvCxnSpPr>
          <p:nvPr/>
        </p:nvCxnSpPr>
        <p:spPr>
          <a:xfrm rot="10800000" flipH="1">
            <a:off x="7762125" y="5775775"/>
            <a:ext cx="327600" cy="399600"/>
          </a:xfrm>
          <a:prstGeom prst="straightConnector1">
            <a:avLst/>
          </a:prstGeom>
          <a:noFill/>
          <a:ln w="28575" cap="flat" cmpd="sng">
            <a:solidFill>
              <a:srgbClr val="000000"/>
            </a:solidFill>
            <a:prstDash val="solid"/>
            <a:round/>
            <a:headEnd type="none" w="med" len="med"/>
            <a:tailEnd type="triangle" w="med" len="med"/>
          </a:ln>
        </p:spPr>
      </p:cxnSp>
      <p:sp>
        <p:nvSpPr>
          <p:cNvPr id="1123" name="Google Shape;1123;p106"/>
          <p:cNvSpPr txBox="1"/>
          <p:nvPr/>
        </p:nvSpPr>
        <p:spPr>
          <a:xfrm>
            <a:off x="6140250" y="2982425"/>
            <a:ext cx="9603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2" name="Slide Number Placeholder 1">
            <a:extLst>
              <a:ext uri="{FF2B5EF4-FFF2-40B4-BE49-F238E27FC236}">
                <a16:creationId xmlns:a16="http://schemas.microsoft.com/office/drawing/2014/main" id="{9C0D8030-DA95-B24B-8786-63852D990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Assembly Code</a:t>
            </a:r>
            <a:endParaRPr sz="4000" dirty="0"/>
          </a:p>
        </p:txBody>
      </p:sp>
      <p:sp>
        <p:nvSpPr>
          <p:cNvPr id="157" name="Google Shape;157;p26"/>
          <p:cNvSpPr txBox="1">
            <a:spLocks noGrp="1"/>
          </p:cNvSpPr>
          <p:nvPr>
            <p:ph type="body" idx="1"/>
          </p:nvPr>
        </p:nvSpPr>
        <p:spPr>
          <a:xfrm>
            <a:off x="226208" y="1151400"/>
            <a:ext cx="8520600" cy="455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sz="2000" b="1" dirty="0">
                <a:solidFill>
                  <a:schemeClr val="tx1"/>
                </a:solidFill>
              </a:rPr>
              <a:t>Assembly code</a:t>
            </a:r>
            <a:r>
              <a:rPr lang="en-GB" sz="2000" dirty="0">
                <a:solidFill>
                  <a:schemeClr val="tx1"/>
                </a:solidFill>
              </a:rPr>
              <a:t> is written in a lower level programming language associated with a specific processor architecture (e.g. x86, ARM, MIPS)</a:t>
            </a:r>
            <a:endParaRPr sz="2000" dirty="0">
              <a:solidFill>
                <a:schemeClr val="tx1"/>
              </a:solidFill>
            </a:endParaRPr>
          </a:p>
          <a:p>
            <a:pPr marL="457200" lvl="0" indent="-342900" algn="l" rtl="0">
              <a:lnSpc>
                <a:spcPct val="100000"/>
              </a:lnSpc>
              <a:spcBef>
                <a:spcPts val="1000"/>
              </a:spcBef>
              <a:spcAft>
                <a:spcPts val="0"/>
              </a:spcAft>
              <a:buSzPts val="1800"/>
              <a:buChar char="●"/>
            </a:pPr>
            <a:r>
              <a:rPr lang="en-GB" sz="2000" dirty="0">
                <a:solidFill>
                  <a:schemeClr val="tx1"/>
                </a:solidFill>
              </a:rPr>
              <a:t>Typically, software is written in a source code language and the assembly code is generated by a compiler</a:t>
            </a:r>
            <a:endParaRPr sz="2000" dirty="0">
              <a:solidFill>
                <a:schemeClr val="tx1"/>
              </a:solidFill>
            </a:endParaRPr>
          </a:p>
          <a:p>
            <a:pPr marL="457200" lvl="0" indent="-342900" algn="l" rtl="0">
              <a:lnSpc>
                <a:spcPct val="100000"/>
              </a:lnSpc>
              <a:spcBef>
                <a:spcPts val="600"/>
              </a:spcBef>
              <a:spcAft>
                <a:spcPts val="0"/>
              </a:spcAft>
              <a:buSzPts val="1800"/>
              <a:buChar char="●"/>
            </a:pPr>
            <a:r>
              <a:rPr lang="en-GB" sz="2000" dirty="0">
                <a:solidFill>
                  <a:schemeClr val="tx1"/>
                </a:solidFill>
              </a:rPr>
              <a:t>Assembly code does contain elements to make it more understandable to humans</a:t>
            </a:r>
            <a:endParaRPr sz="20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Mnemonics to represent lower level machine language opcodes, which are part of instructions</a:t>
            </a:r>
            <a:endParaRPr sz="18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Instructions may also include operands</a:t>
            </a:r>
            <a:endParaRPr sz="1800" dirty="0">
              <a:solidFill>
                <a:schemeClr val="tx1"/>
              </a:solidFill>
            </a:endParaRPr>
          </a:p>
          <a:p>
            <a:pPr marL="914400" lvl="1" indent="-317500" algn="l" rtl="0">
              <a:lnSpc>
                <a:spcPct val="100000"/>
              </a:lnSpc>
              <a:spcBef>
                <a:spcPts val="400"/>
              </a:spcBef>
              <a:spcAft>
                <a:spcPts val="0"/>
              </a:spcAft>
              <a:buSzPts val="1400"/>
              <a:buChar char="○"/>
            </a:pPr>
            <a:r>
              <a:rPr lang="en-GB" sz="1800" dirty="0">
                <a:solidFill>
                  <a:schemeClr val="tx1"/>
                </a:solidFill>
              </a:rPr>
              <a:t>Assembly code often includes labels and assembler directives for clarity</a:t>
            </a:r>
            <a:endParaRPr sz="1800" dirty="0">
              <a:solidFill>
                <a:schemeClr val="tx1"/>
              </a:solidFill>
            </a:endParaRPr>
          </a:p>
          <a:p>
            <a:pPr marL="1371600" lvl="2" indent="-317500" algn="l" rtl="0">
              <a:lnSpc>
                <a:spcPct val="100000"/>
              </a:lnSpc>
              <a:spcBef>
                <a:spcPts val="400"/>
              </a:spcBef>
              <a:spcAft>
                <a:spcPts val="1000"/>
              </a:spcAft>
              <a:buSzPts val="1400"/>
              <a:buChar char="■"/>
            </a:pPr>
            <a:r>
              <a:rPr lang="en-GB" sz="1800" dirty="0">
                <a:solidFill>
                  <a:schemeClr val="tx1"/>
                </a:solidFill>
              </a:rPr>
              <a:t>For example, labels in handwritten assembly code help avoid the need to keep modifying specific references to offsets elsewhere in the code as instructions are added, removed, or modified</a:t>
            </a:r>
            <a:endParaRPr sz="1800" dirty="0">
              <a:solidFill>
                <a:schemeClr val="tx1"/>
              </a:solidFill>
            </a:endParaRPr>
          </a:p>
        </p:txBody>
      </p:sp>
      <p:sp>
        <p:nvSpPr>
          <p:cNvPr id="2" name="Slide Number Placeholder 1">
            <a:extLst>
              <a:ext uri="{FF2B5EF4-FFF2-40B4-BE49-F238E27FC236}">
                <a16:creationId xmlns:a16="http://schemas.microsoft.com/office/drawing/2014/main" id="{1900861E-B70D-924E-A58E-E7E92B2049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07"/>
          <p:cNvSpPr txBox="1">
            <a:spLocks noGrp="1"/>
          </p:cNvSpPr>
          <p:nvPr>
            <p:ph type="title"/>
          </p:nvPr>
        </p:nvSpPr>
        <p:spPr>
          <a:xfrm>
            <a:off x="226208" y="115678"/>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a ‘</a:t>
            </a:r>
            <a:r>
              <a:rPr lang="en-GB" sz="4000" dirty="0">
                <a:latin typeface="Consolas"/>
                <a:ea typeface="Consolas"/>
                <a:cs typeface="Consolas"/>
                <a:sym typeface="Consolas"/>
              </a:rPr>
              <a:t>move t9,s2</a:t>
            </a:r>
            <a:r>
              <a:rPr lang="en-GB" sz="4000" dirty="0"/>
              <a:t>’ instruction</a:t>
            </a:r>
            <a:endParaRPr sz="4000" dirty="0"/>
          </a:p>
        </p:txBody>
      </p:sp>
      <p:pic>
        <p:nvPicPr>
          <p:cNvPr id="1135" name="Google Shape;1135;p107"/>
          <p:cNvPicPr preferRelativeResize="0"/>
          <p:nvPr/>
        </p:nvPicPr>
        <p:blipFill>
          <a:blip r:embed="rId3">
            <a:alphaModFix/>
          </a:blip>
          <a:stretch>
            <a:fillRect/>
          </a:stretch>
        </p:blipFill>
        <p:spPr>
          <a:xfrm>
            <a:off x="830650" y="2091000"/>
            <a:ext cx="8001650" cy="4000825"/>
          </a:xfrm>
          <a:prstGeom prst="rect">
            <a:avLst/>
          </a:prstGeom>
          <a:noFill/>
          <a:ln>
            <a:noFill/>
          </a:ln>
        </p:spPr>
      </p:pic>
      <p:sp>
        <p:nvSpPr>
          <p:cNvPr id="1136" name="Google Shape;1136;p107"/>
          <p:cNvSpPr txBox="1"/>
          <p:nvPr/>
        </p:nvSpPr>
        <p:spPr>
          <a:xfrm>
            <a:off x="311700" y="4290025"/>
            <a:ext cx="17760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We can filter by the location of the instruction</a:t>
            </a:r>
            <a:endParaRPr>
              <a:solidFill>
                <a:srgbClr val="FFFFFF"/>
              </a:solidFill>
            </a:endParaRPr>
          </a:p>
        </p:txBody>
      </p:sp>
      <p:cxnSp>
        <p:nvCxnSpPr>
          <p:cNvPr id="1137" name="Google Shape;1137;p107"/>
          <p:cNvCxnSpPr>
            <a:stCxn id="1136" idx="0"/>
          </p:cNvCxnSpPr>
          <p:nvPr/>
        </p:nvCxnSpPr>
        <p:spPr>
          <a:xfrm rot="10800000" flipH="1">
            <a:off x="1199700" y="3116425"/>
            <a:ext cx="330600" cy="1173600"/>
          </a:xfrm>
          <a:prstGeom prst="straightConnector1">
            <a:avLst/>
          </a:prstGeom>
          <a:noFill/>
          <a:ln w="28575" cap="flat" cmpd="sng">
            <a:solidFill>
              <a:srgbClr val="000000"/>
            </a:solidFill>
            <a:prstDash val="solid"/>
            <a:round/>
            <a:headEnd type="none" w="med" len="med"/>
            <a:tailEnd type="triangle" w="med" len="med"/>
          </a:ln>
        </p:spPr>
      </p:cxnSp>
      <p:sp>
        <p:nvSpPr>
          <p:cNvPr id="1138" name="Google Shape;1138;p107"/>
          <p:cNvSpPr txBox="1"/>
          <p:nvPr/>
        </p:nvSpPr>
        <p:spPr>
          <a:xfrm>
            <a:off x="4933475" y="4814575"/>
            <a:ext cx="3669300" cy="8676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Note: We aren’t filtering based on the two least significant bytes because the filter would be too granular to define manually</a:t>
            </a:r>
            <a:endParaRPr>
              <a:solidFill>
                <a:srgbClr val="FFFFFF"/>
              </a:solidFill>
            </a:endParaRPr>
          </a:p>
        </p:txBody>
      </p:sp>
      <p:sp>
        <p:nvSpPr>
          <p:cNvPr id="2" name="Slide Number Placeholder 1">
            <a:extLst>
              <a:ext uri="{FF2B5EF4-FFF2-40B4-BE49-F238E27FC236}">
                <a16:creationId xmlns:a16="http://schemas.microsoft.com/office/drawing/2014/main" id="{FA756B50-078C-A54A-B601-9521C38A3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8"/>
          <p:cNvSpPr txBox="1">
            <a:spLocks noGrp="1"/>
          </p:cNvSpPr>
          <p:nvPr>
            <p:ph type="title"/>
          </p:nvPr>
        </p:nvSpPr>
        <p:spPr>
          <a:xfrm>
            <a:off x="311687" y="1455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600" dirty="0"/>
              <a:t>Finding a ‘</a:t>
            </a:r>
            <a:r>
              <a:rPr lang="en-GB" sz="3600" dirty="0">
                <a:latin typeface="Consolas"/>
                <a:ea typeface="Consolas"/>
                <a:cs typeface="Consolas"/>
                <a:sym typeface="Consolas"/>
              </a:rPr>
              <a:t>move t9,s2</a:t>
            </a:r>
            <a:r>
              <a:rPr lang="en-GB" sz="3600" dirty="0"/>
              <a:t>’ instruction</a:t>
            </a:r>
            <a:endParaRPr sz="3600" dirty="0"/>
          </a:p>
        </p:txBody>
      </p:sp>
      <p:pic>
        <p:nvPicPr>
          <p:cNvPr id="1145" name="Google Shape;1145;p108"/>
          <p:cNvPicPr preferRelativeResize="0"/>
          <p:nvPr/>
        </p:nvPicPr>
        <p:blipFill>
          <a:blip r:embed="rId3">
            <a:alphaModFix/>
          </a:blip>
          <a:stretch>
            <a:fillRect/>
          </a:stretch>
        </p:blipFill>
        <p:spPr>
          <a:xfrm>
            <a:off x="738175" y="2424688"/>
            <a:ext cx="7667625" cy="3667125"/>
          </a:xfrm>
          <a:prstGeom prst="rect">
            <a:avLst/>
          </a:prstGeom>
          <a:noFill/>
          <a:ln>
            <a:noFill/>
          </a:ln>
        </p:spPr>
      </p:pic>
      <p:sp>
        <p:nvSpPr>
          <p:cNvPr id="1146" name="Google Shape;1146;p108"/>
          <p:cNvSpPr txBox="1"/>
          <p:nvPr/>
        </p:nvSpPr>
        <p:spPr>
          <a:xfrm>
            <a:off x="6148025" y="2982325"/>
            <a:ext cx="8625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47" name="Google Shape;1147;p108"/>
          <p:cNvCxnSpPr>
            <a:stCxn id="1148" idx="2"/>
            <a:endCxn id="1146" idx="0"/>
          </p:cNvCxnSpPr>
          <p:nvPr/>
        </p:nvCxnSpPr>
        <p:spPr>
          <a:xfrm flipH="1">
            <a:off x="6579225" y="2080825"/>
            <a:ext cx="250800" cy="901500"/>
          </a:xfrm>
          <a:prstGeom prst="straightConnector1">
            <a:avLst/>
          </a:prstGeom>
          <a:noFill/>
          <a:ln w="28575" cap="flat" cmpd="sng">
            <a:solidFill>
              <a:srgbClr val="000000"/>
            </a:solidFill>
            <a:prstDash val="solid"/>
            <a:round/>
            <a:headEnd type="none" w="med" len="med"/>
            <a:tailEnd type="triangle" w="med" len="med"/>
          </a:ln>
        </p:spPr>
      </p:cxnSp>
      <p:sp>
        <p:nvSpPr>
          <p:cNvPr id="1148" name="Google Shape;1148;p108"/>
          <p:cNvSpPr txBox="1"/>
          <p:nvPr/>
        </p:nvSpPr>
        <p:spPr>
          <a:xfrm>
            <a:off x="5691675" y="1536625"/>
            <a:ext cx="2276700" cy="5442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Our filter narrowed the candidates down to 50</a:t>
            </a:r>
            <a:endParaRPr b="1">
              <a:solidFill>
                <a:srgbClr val="FFFFFF"/>
              </a:solidFill>
              <a:latin typeface="Consolas"/>
              <a:ea typeface="Consolas"/>
              <a:cs typeface="Consolas"/>
              <a:sym typeface="Consolas"/>
            </a:endParaRPr>
          </a:p>
        </p:txBody>
      </p:sp>
      <p:sp>
        <p:nvSpPr>
          <p:cNvPr id="1149" name="Google Shape;1149;p108"/>
          <p:cNvSpPr txBox="1"/>
          <p:nvPr/>
        </p:nvSpPr>
        <p:spPr>
          <a:xfrm>
            <a:off x="1007700" y="1536625"/>
            <a:ext cx="34896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Some of the addresses still contain bad characters because we didn’t filter based on the two least significant bytes</a:t>
            </a:r>
            <a:endParaRPr b="1">
              <a:solidFill>
                <a:srgbClr val="FFFFFF"/>
              </a:solidFill>
              <a:latin typeface="Consolas"/>
              <a:ea typeface="Consolas"/>
              <a:cs typeface="Consolas"/>
              <a:sym typeface="Consolas"/>
            </a:endParaRPr>
          </a:p>
        </p:txBody>
      </p:sp>
      <p:sp>
        <p:nvSpPr>
          <p:cNvPr id="1150" name="Google Shape;1150;p108"/>
          <p:cNvSpPr txBox="1"/>
          <p:nvPr/>
        </p:nvSpPr>
        <p:spPr>
          <a:xfrm>
            <a:off x="784825" y="3389875"/>
            <a:ext cx="7302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51" name="Google Shape;1151;p108"/>
          <p:cNvCxnSpPr>
            <a:stCxn id="1149" idx="2"/>
            <a:endCxn id="1150" idx="3"/>
          </p:cNvCxnSpPr>
          <p:nvPr/>
        </p:nvCxnSpPr>
        <p:spPr>
          <a:xfrm flipH="1">
            <a:off x="1515000" y="2357425"/>
            <a:ext cx="1237500" cy="1143000"/>
          </a:xfrm>
          <a:prstGeom prst="straightConnector1">
            <a:avLst/>
          </a:prstGeom>
          <a:noFill/>
          <a:ln w="28575" cap="flat" cmpd="sng">
            <a:solidFill>
              <a:srgbClr val="00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EF48B482-CC39-3F41-87AD-83DFCEB25A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09"/>
          <p:cNvSpPr txBox="1">
            <a:spLocks noGrp="1"/>
          </p:cNvSpPr>
          <p:nvPr>
            <p:ph type="title"/>
          </p:nvPr>
        </p:nvSpPr>
        <p:spPr>
          <a:xfrm>
            <a:off x="226208" y="1305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4000" dirty="0"/>
              <a:t>Finding a ‘</a:t>
            </a:r>
            <a:r>
              <a:rPr lang="en-GB" sz="4000" dirty="0">
                <a:latin typeface="Consolas"/>
                <a:ea typeface="Consolas"/>
                <a:cs typeface="Consolas"/>
                <a:sym typeface="Consolas"/>
              </a:rPr>
              <a:t>move t9,s2</a:t>
            </a:r>
            <a:r>
              <a:rPr lang="en-GB" sz="4000" dirty="0"/>
              <a:t>’ instruction</a:t>
            </a:r>
            <a:endParaRPr sz="4000" dirty="0"/>
          </a:p>
        </p:txBody>
      </p:sp>
      <p:pic>
        <p:nvPicPr>
          <p:cNvPr id="1158" name="Google Shape;1158;p109"/>
          <p:cNvPicPr preferRelativeResize="0"/>
          <p:nvPr/>
        </p:nvPicPr>
        <p:blipFill>
          <a:blip r:embed="rId3">
            <a:alphaModFix/>
          </a:blip>
          <a:stretch>
            <a:fillRect/>
          </a:stretch>
        </p:blipFill>
        <p:spPr>
          <a:xfrm>
            <a:off x="738175" y="2424688"/>
            <a:ext cx="7667625" cy="3667125"/>
          </a:xfrm>
          <a:prstGeom prst="rect">
            <a:avLst/>
          </a:prstGeom>
          <a:noFill/>
          <a:ln>
            <a:noFill/>
          </a:ln>
        </p:spPr>
      </p:pic>
      <p:sp>
        <p:nvSpPr>
          <p:cNvPr id="1159" name="Google Shape;1159;p109"/>
          <p:cNvSpPr txBox="1"/>
          <p:nvPr/>
        </p:nvSpPr>
        <p:spPr>
          <a:xfrm>
            <a:off x="1007700" y="1536625"/>
            <a:ext cx="3037800" cy="8208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This gadget is located at an address with all safe characters and performs the operations we need</a:t>
            </a:r>
            <a:endParaRPr b="1">
              <a:solidFill>
                <a:srgbClr val="FFFFFF"/>
              </a:solidFill>
              <a:latin typeface="Consolas"/>
              <a:ea typeface="Consolas"/>
              <a:cs typeface="Consolas"/>
              <a:sym typeface="Consolas"/>
            </a:endParaRPr>
          </a:p>
        </p:txBody>
      </p:sp>
      <p:sp>
        <p:nvSpPr>
          <p:cNvPr id="1160" name="Google Shape;1160;p109"/>
          <p:cNvSpPr txBox="1"/>
          <p:nvPr/>
        </p:nvSpPr>
        <p:spPr>
          <a:xfrm>
            <a:off x="784025" y="3754400"/>
            <a:ext cx="730200" cy="22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61" name="Google Shape;1161;p109"/>
          <p:cNvCxnSpPr>
            <a:stCxn id="1159" idx="2"/>
            <a:endCxn id="1160" idx="3"/>
          </p:cNvCxnSpPr>
          <p:nvPr/>
        </p:nvCxnSpPr>
        <p:spPr>
          <a:xfrm flipH="1">
            <a:off x="1514100" y="2357425"/>
            <a:ext cx="1012500" cy="1507500"/>
          </a:xfrm>
          <a:prstGeom prst="straightConnector1">
            <a:avLst/>
          </a:prstGeom>
          <a:noFill/>
          <a:ln w="28575" cap="flat" cmpd="sng">
            <a:solidFill>
              <a:srgbClr val="00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39A01571-A9E7-474D-A7D8-9BA537A829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110"/>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1167" name="Google Shape;1167;p110"/>
          <p:cNvSpPr txBox="1"/>
          <p:nvPr/>
        </p:nvSpPr>
        <p:spPr>
          <a:xfrm>
            <a:off x="2498225" y="2151400"/>
            <a:ext cx="24339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68" name="Google Shape;1168;p110"/>
          <p:cNvCxnSpPr>
            <a:endCxn id="1167" idx="3"/>
          </p:cNvCxnSpPr>
          <p:nvPr/>
        </p:nvCxnSpPr>
        <p:spPr>
          <a:xfrm flipH="1">
            <a:off x="4932125" y="1369900"/>
            <a:ext cx="1009800" cy="860700"/>
          </a:xfrm>
          <a:prstGeom prst="straightConnector1">
            <a:avLst/>
          </a:prstGeom>
          <a:noFill/>
          <a:ln w="28575" cap="flat" cmpd="sng">
            <a:solidFill>
              <a:srgbClr val="000000"/>
            </a:solidFill>
            <a:prstDash val="solid"/>
            <a:round/>
            <a:headEnd type="none" w="med" len="med"/>
            <a:tailEnd type="triangle" w="med" len="med"/>
          </a:ln>
        </p:spPr>
      </p:cxnSp>
      <p:sp>
        <p:nvSpPr>
          <p:cNvPr id="1169" name="Google Shape;1169;p110"/>
          <p:cNvSpPr txBox="1"/>
          <p:nvPr/>
        </p:nvSpPr>
        <p:spPr>
          <a:xfrm>
            <a:off x="5700475" y="644950"/>
            <a:ext cx="3154800" cy="8226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FFFFFF"/>
                </a:solidFill>
              </a:rPr>
              <a:t>One of the </a:t>
            </a:r>
            <a:r>
              <a:rPr lang="en-GB" b="1" dirty="0">
                <a:solidFill>
                  <a:srgbClr val="FFFFFF"/>
                </a:solidFill>
                <a:latin typeface="Consolas"/>
                <a:ea typeface="Consolas"/>
                <a:cs typeface="Consolas"/>
                <a:sym typeface="Consolas"/>
              </a:rPr>
              <a:t>move t9,s2</a:t>
            </a:r>
            <a:r>
              <a:rPr lang="en-GB" dirty="0">
                <a:solidFill>
                  <a:srgbClr val="FFFFFF"/>
                </a:solidFill>
              </a:rPr>
              <a:t> instructions we found with our memory search in Ghidra</a:t>
            </a:r>
            <a:endParaRPr dirty="0">
              <a:solidFill>
                <a:srgbClr val="FFFFFF"/>
              </a:solidFill>
            </a:endParaRPr>
          </a:p>
        </p:txBody>
      </p:sp>
      <p:sp>
        <p:nvSpPr>
          <p:cNvPr id="2" name="Slide Number Placeholder 1">
            <a:extLst>
              <a:ext uri="{FF2B5EF4-FFF2-40B4-BE49-F238E27FC236}">
                <a16:creationId xmlns:a16="http://schemas.microsoft.com/office/drawing/2014/main" id="{41AC3671-BB5B-404D-8B33-686026DB0B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pic>
        <p:nvPicPr>
          <p:cNvPr id="1174" name="Google Shape;1174;p111"/>
          <p:cNvPicPr preferRelativeResize="0"/>
          <p:nvPr/>
        </p:nvPicPr>
        <p:blipFill>
          <a:blip r:embed="rId3">
            <a:alphaModFix/>
          </a:blip>
          <a:stretch>
            <a:fillRect/>
          </a:stretch>
        </p:blipFill>
        <p:spPr>
          <a:xfrm>
            <a:off x="0" y="257314"/>
            <a:ext cx="9143999" cy="5654223"/>
          </a:xfrm>
          <a:prstGeom prst="rect">
            <a:avLst/>
          </a:prstGeom>
          <a:noFill/>
          <a:ln>
            <a:noFill/>
          </a:ln>
        </p:spPr>
      </p:pic>
      <p:cxnSp>
        <p:nvCxnSpPr>
          <p:cNvPr id="1175" name="Google Shape;1175;p111"/>
          <p:cNvCxnSpPr/>
          <p:nvPr/>
        </p:nvCxnSpPr>
        <p:spPr>
          <a:xfrm flipH="1">
            <a:off x="4981125" y="1796775"/>
            <a:ext cx="1298700" cy="3522300"/>
          </a:xfrm>
          <a:prstGeom prst="straightConnector1">
            <a:avLst/>
          </a:prstGeom>
          <a:noFill/>
          <a:ln w="28575" cap="flat" cmpd="sng">
            <a:solidFill>
              <a:srgbClr val="000000"/>
            </a:solidFill>
            <a:prstDash val="solid"/>
            <a:round/>
            <a:headEnd type="none" w="med" len="med"/>
            <a:tailEnd type="triangle" w="med" len="med"/>
          </a:ln>
        </p:spPr>
      </p:cxnSp>
      <p:sp>
        <p:nvSpPr>
          <p:cNvPr id="1176" name="Google Shape;1176;p111"/>
          <p:cNvSpPr txBox="1"/>
          <p:nvPr/>
        </p:nvSpPr>
        <p:spPr>
          <a:xfrm>
            <a:off x="5843975" y="568750"/>
            <a:ext cx="3163500" cy="16254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We want to reach the instruction at this address (because this is the address of the </a:t>
            </a:r>
            <a:r>
              <a:rPr lang="en-GB" b="1">
                <a:solidFill>
                  <a:srgbClr val="FFFFFF"/>
                </a:solidFill>
                <a:latin typeface="Consolas"/>
                <a:ea typeface="Consolas"/>
                <a:cs typeface="Consolas"/>
                <a:sym typeface="Consolas"/>
              </a:rPr>
              <a:t>system</a:t>
            </a:r>
            <a:r>
              <a:rPr lang="en-GB">
                <a:solidFill>
                  <a:srgbClr val="FFFFFF"/>
                </a:solidFill>
              </a:rPr>
              <a:t> function) after the second gadget finishes executing.  </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We continue populating the table we started earlier.</a:t>
            </a:r>
            <a:endParaRPr>
              <a:solidFill>
                <a:srgbClr val="FFFFFF"/>
              </a:solidFill>
            </a:endParaRPr>
          </a:p>
        </p:txBody>
      </p:sp>
      <p:grpSp>
        <p:nvGrpSpPr>
          <p:cNvPr id="1177" name="Google Shape;1177;p111"/>
          <p:cNvGrpSpPr/>
          <p:nvPr/>
        </p:nvGrpSpPr>
        <p:grpSpPr>
          <a:xfrm>
            <a:off x="486750" y="5034825"/>
            <a:ext cx="8170500" cy="1205100"/>
            <a:chOff x="357200" y="5402725"/>
            <a:chExt cx="8170500" cy="1205100"/>
          </a:xfrm>
        </p:grpSpPr>
        <p:sp>
          <p:nvSpPr>
            <p:cNvPr id="1178" name="Google Shape;1178;p111"/>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179" name="Google Shape;1179;p111"/>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180" name="Google Shape;1180;p111"/>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181" name="Google Shape;1181;p111"/>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182" name="Google Shape;1182;p111"/>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183" name="Google Shape;1183;p111"/>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184" name="Google Shape;1184;p111"/>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185" name="Google Shape;1185;p111"/>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186" name="Google Shape;1186;p111"/>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a:t>
              </a:r>
              <a:r>
                <a:rPr lang="en-GB" sz="1200" b="1">
                  <a:solidFill>
                    <a:srgbClr val="B45F06"/>
                  </a:solidFill>
                  <a:latin typeface="Consolas"/>
                  <a:ea typeface="Consolas"/>
                  <a:cs typeface="Consolas"/>
                  <a:sym typeface="Consolas"/>
                </a:rPr>
                <a:t>2</a:t>
              </a:r>
              <a:r>
                <a:rPr lang="en-GB" sz="1200" b="1" baseline="30000">
                  <a:solidFill>
                    <a:srgbClr val="B45F06"/>
                  </a:solidFill>
                  <a:latin typeface="Consolas"/>
                  <a:ea typeface="Consolas"/>
                  <a:cs typeface="Consolas"/>
                  <a:sym typeface="Consolas"/>
                </a:rPr>
                <a:t>nd</a:t>
              </a:r>
              <a:r>
                <a:rPr lang="en-GB" sz="1200" b="1">
                  <a:solidFill>
                    <a:srgbClr val="B45F06"/>
                  </a:solidFill>
                  <a:latin typeface="Consolas"/>
                  <a:ea typeface="Consolas"/>
                  <a:cs typeface="Consolas"/>
                  <a:sym typeface="Consolas"/>
                </a:rPr>
                <a:t> gadget</a:t>
              </a:r>
              <a:endParaRPr sz="1200" b="1">
                <a:solidFill>
                  <a:srgbClr val="B45F06"/>
                </a:solidFill>
                <a:latin typeface="Consolas"/>
                <a:ea typeface="Consolas"/>
                <a:cs typeface="Consolas"/>
                <a:sym typeface="Consolas"/>
              </a:endParaRPr>
            </a:p>
          </p:txBody>
        </p:sp>
        <p:sp>
          <p:nvSpPr>
            <p:cNvPr id="1187" name="Google Shape;1187;p111"/>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188" name="Google Shape;1188;p111"/>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189" name="Google Shape;1189;p111"/>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AD811D41-23DE-444C-9F0F-9E2037EE0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112"/>
          <p:cNvPicPr preferRelativeResize="0"/>
          <p:nvPr/>
        </p:nvPicPr>
        <p:blipFill>
          <a:blip r:embed="rId3">
            <a:alphaModFix/>
          </a:blip>
          <a:stretch>
            <a:fillRect/>
          </a:stretch>
        </p:blipFill>
        <p:spPr>
          <a:xfrm>
            <a:off x="0" y="257314"/>
            <a:ext cx="9143999" cy="5654223"/>
          </a:xfrm>
          <a:prstGeom prst="rect">
            <a:avLst/>
          </a:prstGeom>
          <a:noFill/>
          <a:ln>
            <a:noFill/>
          </a:ln>
        </p:spPr>
      </p:pic>
      <p:sp>
        <p:nvSpPr>
          <p:cNvPr id="1195" name="Google Shape;1195;p112"/>
          <p:cNvSpPr txBox="1"/>
          <p:nvPr/>
        </p:nvSpPr>
        <p:spPr>
          <a:xfrm>
            <a:off x="2498100" y="2156450"/>
            <a:ext cx="5022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196" name="Google Shape;1196;p112"/>
          <p:cNvCxnSpPr>
            <a:stCxn id="1197" idx="0"/>
            <a:endCxn id="1195" idx="3"/>
          </p:cNvCxnSpPr>
          <p:nvPr/>
        </p:nvCxnSpPr>
        <p:spPr>
          <a:xfrm rot="10800000">
            <a:off x="3000300" y="2235525"/>
            <a:ext cx="3205800" cy="3201000"/>
          </a:xfrm>
          <a:prstGeom prst="straightConnector1">
            <a:avLst/>
          </a:prstGeom>
          <a:noFill/>
          <a:ln w="28575" cap="flat" cmpd="sng">
            <a:solidFill>
              <a:srgbClr val="000000"/>
            </a:solidFill>
            <a:prstDash val="solid"/>
            <a:round/>
            <a:headEnd type="none" w="med" len="med"/>
            <a:tailEnd type="triangle" w="med" len="med"/>
          </a:ln>
        </p:spPr>
      </p:cxnSp>
      <p:sp>
        <p:nvSpPr>
          <p:cNvPr id="1198" name="Google Shape;1198;p112"/>
          <p:cNvSpPr txBox="1"/>
          <p:nvPr/>
        </p:nvSpPr>
        <p:spPr>
          <a:xfrm>
            <a:off x="5852875" y="568750"/>
            <a:ext cx="3154800" cy="1895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Based on the first gadget we determined we need to populate the </a:t>
            </a:r>
            <a:r>
              <a:rPr lang="en-GB" b="1">
                <a:solidFill>
                  <a:srgbClr val="FFFFFF"/>
                </a:solidFill>
                <a:latin typeface="Consolas"/>
                <a:ea typeface="Consolas"/>
                <a:cs typeface="Consolas"/>
                <a:sym typeface="Consolas"/>
              </a:rPr>
              <a:t>$s3</a:t>
            </a:r>
            <a:r>
              <a:rPr lang="en-GB">
                <a:solidFill>
                  <a:srgbClr val="FFFFFF"/>
                </a:solidFill>
              </a:rPr>
              <a:t> register with the address of the second gadget. </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We need to use the buffer overflow to set the value of </a:t>
            </a:r>
            <a:r>
              <a:rPr lang="en-GB" b="1">
                <a:solidFill>
                  <a:srgbClr val="FFFFFF"/>
                </a:solidFill>
                <a:latin typeface="Consolas"/>
                <a:ea typeface="Consolas"/>
                <a:cs typeface="Consolas"/>
                <a:sym typeface="Consolas"/>
              </a:rPr>
              <a:t>$s3</a:t>
            </a:r>
            <a:r>
              <a:rPr lang="en-GB">
                <a:solidFill>
                  <a:srgbClr val="FFFFFF"/>
                </a:solidFill>
              </a:rPr>
              <a:t> to </a:t>
            </a:r>
            <a:r>
              <a:rPr lang="en-GB" b="1">
                <a:solidFill>
                  <a:srgbClr val="FFFFFF"/>
                </a:solidFill>
                <a:latin typeface="Consolas"/>
                <a:ea typeface="Consolas"/>
                <a:cs typeface="Consolas"/>
                <a:sym typeface="Consolas"/>
              </a:rPr>
              <a:t>0x2b0a5a70</a:t>
            </a:r>
            <a:r>
              <a:rPr lang="en-GB">
                <a:solidFill>
                  <a:srgbClr val="FFFFFF"/>
                </a:solidFill>
              </a:rPr>
              <a:t> so we reach this code</a:t>
            </a:r>
            <a:endParaRPr>
              <a:solidFill>
                <a:srgbClr val="FFFFFF"/>
              </a:solidFill>
            </a:endParaRPr>
          </a:p>
        </p:txBody>
      </p:sp>
      <p:grpSp>
        <p:nvGrpSpPr>
          <p:cNvPr id="1199" name="Google Shape;1199;p112"/>
          <p:cNvGrpSpPr/>
          <p:nvPr/>
        </p:nvGrpSpPr>
        <p:grpSpPr>
          <a:xfrm>
            <a:off x="486750" y="5034825"/>
            <a:ext cx="8170500" cy="1205100"/>
            <a:chOff x="357200" y="5402725"/>
            <a:chExt cx="8170500" cy="1205100"/>
          </a:xfrm>
        </p:grpSpPr>
        <p:sp>
          <p:nvSpPr>
            <p:cNvPr id="1200" name="Google Shape;1200;p112"/>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201" name="Google Shape;1201;p112"/>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202" name="Google Shape;1202;p112"/>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203" name="Google Shape;1203;p112"/>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204" name="Google Shape;1204;p112"/>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205" name="Google Shape;1205;p112"/>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206" name="Google Shape;1206;p112"/>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207" name="Google Shape;1207;p112"/>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197" name="Google Shape;1197;p112"/>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2b0a5a70</a:t>
              </a:r>
              <a:endParaRPr sz="1200" b="1">
                <a:solidFill>
                  <a:srgbClr val="B45F06"/>
                </a:solidFill>
                <a:latin typeface="Consolas"/>
                <a:ea typeface="Consolas"/>
                <a:cs typeface="Consolas"/>
                <a:sym typeface="Consolas"/>
              </a:endParaRPr>
            </a:p>
          </p:txBody>
        </p:sp>
        <p:sp>
          <p:nvSpPr>
            <p:cNvPr id="1208" name="Google Shape;1208;p112"/>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209" name="Google Shape;1209;p112"/>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210" name="Google Shape;1210;p112"/>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C43FB3CE-AA2F-564B-AE34-6D67195D3B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pic>
        <p:nvPicPr>
          <p:cNvPr id="1215" name="Google Shape;1215;p113"/>
          <p:cNvPicPr preferRelativeResize="0"/>
          <p:nvPr/>
        </p:nvPicPr>
        <p:blipFill>
          <a:blip r:embed="rId3">
            <a:alphaModFix/>
          </a:blip>
          <a:stretch>
            <a:fillRect/>
          </a:stretch>
        </p:blipFill>
        <p:spPr>
          <a:xfrm>
            <a:off x="0" y="257314"/>
            <a:ext cx="9143999" cy="5654223"/>
          </a:xfrm>
          <a:prstGeom prst="rect">
            <a:avLst/>
          </a:prstGeom>
          <a:noFill/>
          <a:ln>
            <a:noFill/>
          </a:ln>
        </p:spPr>
      </p:pic>
      <p:grpSp>
        <p:nvGrpSpPr>
          <p:cNvPr id="1216" name="Google Shape;1216;p113"/>
          <p:cNvGrpSpPr/>
          <p:nvPr/>
        </p:nvGrpSpPr>
        <p:grpSpPr>
          <a:xfrm>
            <a:off x="486750" y="5034825"/>
            <a:ext cx="8170500" cy="1205100"/>
            <a:chOff x="357200" y="5402725"/>
            <a:chExt cx="8170500" cy="1205100"/>
          </a:xfrm>
        </p:grpSpPr>
        <p:sp>
          <p:nvSpPr>
            <p:cNvPr id="1217" name="Google Shape;1217;p113"/>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218" name="Google Shape;1218;p113"/>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219" name="Google Shape;1219;p113"/>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220" name="Google Shape;1220;p113"/>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221" name="Google Shape;1221;p113"/>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222" name="Google Shape;1222;p113"/>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223" name="Google Shape;1223;p113"/>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224" name="Google Shape;1224;p113"/>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225" name="Google Shape;1225;p113"/>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2b0a5a70</a:t>
              </a:r>
              <a:endParaRPr sz="1200" b="1">
                <a:solidFill>
                  <a:srgbClr val="B45F06"/>
                </a:solidFill>
                <a:latin typeface="Consolas"/>
                <a:ea typeface="Consolas"/>
                <a:cs typeface="Consolas"/>
                <a:sym typeface="Consolas"/>
              </a:endParaRPr>
            </a:p>
          </p:txBody>
        </p:sp>
        <p:sp>
          <p:nvSpPr>
            <p:cNvPr id="1226" name="Google Shape;1226;p113"/>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227" name="Google Shape;1227;p113"/>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228" name="Google Shape;1228;p113"/>
          <p:cNvSpPr txBox="1"/>
          <p:nvPr/>
        </p:nvSpPr>
        <p:spPr>
          <a:xfrm>
            <a:off x="7023150" y="429917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$t9 = 2b0cafd4</a:t>
            </a:r>
            <a:endParaRPr b="1">
              <a:latin typeface="Consolas"/>
              <a:ea typeface="Consolas"/>
              <a:cs typeface="Consolas"/>
              <a:sym typeface="Consolas"/>
            </a:endParaRPr>
          </a:p>
        </p:txBody>
      </p:sp>
      <p:sp>
        <p:nvSpPr>
          <p:cNvPr id="1229" name="Google Shape;1229;p113"/>
          <p:cNvSpPr txBox="1"/>
          <p:nvPr/>
        </p:nvSpPr>
        <p:spPr>
          <a:xfrm>
            <a:off x="3780275" y="2156950"/>
            <a:ext cx="11874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sp>
        <p:nvSpPr>
          <p:cNvPr id="1230" name="Google Shape;1230;p113"/>
          <p:cNvSpPr txBox="1"/>
          <p:nvPr/>
        </p:nvSpPr>
        <p:spPr>
          <a:xfrm>
            <a:off x="6173100" y="707225"/>
            <a:ext cx="2883000" cy="4017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Move the value in </a:t>
            </a:r>
            <a:r>
              <a:rPr lang="en-GB" b="1">
                <a:solidFill>
                  <a:srgbClr val="FFFFFF"/>
                </a:solidFill>
                <a:latin typeface="Consolas"/>
                <a:ea typeface="Consolas"/>
                <a:cs typeface="Consolas"/>
                <a:sym typeface="Consolas"/>
              </a:rPr>
              <a:t>$s2</a:t>
            </a:r>
            <a:r>
              <a:rPr lang="en-GB">
                <a:solidFill>
                  <a:srgbClr val="FFFFFF"/>
                </a:solidFill>
              </a:rPr>
              <a:t> into </a:t>
            </a:r>
            <a:r>
              <a:rPr lang="en-GB" b="1">
                <a:solidFill>
                  <a:srgbClr val="FFFFFF"/>
                </a:solidFill>
                <a:latin typeface="Consolas"/>
                <a:ea typeface="Consolas"/>
                <a:cs typeface="Consolas"/>
                <a:sym typeface="Consolas"/>
              </a:rPr>
              <a:t>$t9</a:t>
            </a:r>
            <a:endParaRPr>
              <a:solidFill>
                <a:srgbClr val="FFFFFF"/>
              </a:solidFill>
            </a:endParaRPr>
          </a:p>
        </p:txBody>
      </p:sp>
      <p:cxnSp>
        <p:nvCxnSpPr>
          <p:cNvPr id="1231" name="Google Shape;1231;p113"/>
          <p:cNvCxnSpPr>
            <a:stCxn id="1224" idx="0"/>
            <a:endCxn id="1229" idx="2"/>
          </p:cNvCxnSpPr>
          <p:nvPr/>
        </p:nvCxnSpPr>
        <p:spPr>
          <a:xfrm rot="10800000">
            <a:off x="4374000" y="2315325"/>
            <a:ext cx="198000" cy="3121200"/>
          </a:xfrm>
          <a:prstGeom prst="straightConnector1">
            <a:avLst/>
          </a:prstGeom>
          <a:noFill/>
          <a:ln w="28575" cap="flat" cmpd="sng">
            <a:solidFill>
              <a:srgbClr val="000000"/>
            </a:solidFill>
            <a:prstDash val="solid"/>
            <a:round/>
            <a:headEnd type="none" w="med" len="med"/>
            <a:tailEnd type="triangle" w="med" len="med"/>
          </a:ln>
        </p:spPr>
      </p:cxnSp>
      <p:cxnSp>
        <p:nvCxnSpPr>
          <p:cNvPr id="1232" name="Google Shape;1232;p113"/>
          <p:cNvCxnSpPr>
            <a:stCxn id="1229" idx="3"/>
            <a:endCxn id="1228" idx="0"/>
          </p:cNvCxnSpPr>
          <p:nvPr/>
        </p:nvCxnSpPr>
        <p:spPr>
          <a:xfrm>
            <a:off x="4967675" y="2236150"/>
            <a:ext cx="2872500" cy="2063100"/>
          </a:xfrm>
          <a:prstGeom prst="straightConnector1">
            <a:avLst/>
          </a:prstGeom>
          <a:noFill/>
          <a:ln w="28575" cap="flat" cmpd="sng">
            <a:solidFill>
              <a:srgbClr val="000000"/>
            </a:solidFill>
            <a:prstDash val="solid"/>
            <a:round/>
            <a:headEnd type="none" w="med" len="med"/>
            <a:tailEnd type="triangle" w="med" len="med"/>
          </a:ln>
        </p:spPr>
      </p:cxnSp>
      <p:sp>
        <p:nvSpPr>
          <p:cNvPr id="1233" name="Google Shape;1233;p113"/>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E5F5C20F-2DA4-9D49-81C5-8234AADE6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114"/>
          <p:cNvPicPr preferRelativeResize="0"/>
          <p:nvPr/>
        </p:nvPicPr>
        <p:blipFill>
          <a:blip r:embed="rId3">
            <a:alphaModFix/>
          </a:blip>
          <a:stretch>
            <a:fillRect/>
          </a:stretch>
        </p:blipFill>
        <p:spPr>
          <a:xfrm>
            <a:off x="0" y="257314"/>
            <a:ext cx="9143999" cy="5654223"/>
          </a:xfrm>
          <a:prstGeom prst="rect">
            <a:avLst/>
          </a:prstGeom>
          <a:noFill/>
          <a:ln>
            <a:noFill/>
          </a:ln>
        </p:spPr>
      </p:pic>
      <p:grpSp>
        <p:nvGrpSpPr>
          <p:cNvPr id="1239" name="Google Shape;1239;p114"/>
          <p:cNvGrpSpPr/>
          <p:nvPr/>
        </p:nvGrpSpPr>
        <p:grpSpPr>
          <a:xfrm>
            <a:off x="486750" y="5034825"/>
            <a:ext cx="8170500" cy="1205100"/>
            <a:chOff x="357200" y="5402725"/>
            <a:chExt cx="8170500" cy="1205100"/>
          </a:xfrm>
        </p:grpSpPr>
        <p:sp>
          <p:nvSpPr>
            <p:cNvPr id="1240" name="Google Shape;1240;p114"/>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241" name="Google Shape;1241;p114"/>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242" name="Google Shape;1242;p114"/>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243" name="Google Shape;1243;p114"/>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244" name="Google Shape;1244;p114"/>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245" name="Google Shape;1245;p114"/>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246" name="Google Shape;1246;p114"/>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247" name="Google Shape;1247;p114"/>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248" name="Google Shape;1248;p114"/>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2b0a5a70</a:t>
              </a:r>
              <a:endParaRPr sz="1200" b="1">
                <a:solidFill>
                  <a:srgbClr val="B45F06"/>
                </a:solidFill>
                <a:latin typeface="Consolas"/>
                <a:ea typeface="Consolas"/>
                <a:cs typeface="Consolas"/>
                <a:sym typeface="Consolas"/>
              </a:endParaRPr>
            </a:p>
          </p:txBody>
        </p:sp>
        <p:sp>
          <p:nvSpPr>
            <p:cNvPr id="1249" name="Google Shape;1249;p114"/>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250" name="Google Shape;1250;p114"/>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251" name="Google Shape;1251;p114"/>
          <p:cNvSpPr txBox="1"/>
          <p:nvPr/>
        </p:nvSpPr>
        <p:spPr>
          <a:xfrm>
            <a:off x="3784750" y="2282275"/>
            <a:ext cx="18603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252" name="Google Shape;1252;p114"/>
          <p:cNvCxnSpPr/>
          <p:nvPr/>
        </p:nvCxnSpPr>
        <p:spPr>
          <a:xfrm flipH="1">
            <a:off x="5440450" y="1725625"/>
            <a:ext cx="634800" cy="543000"/>
          </a:xfrm>
          <a:prstGeom prst="straightConnector1">
            <a:avLst/>
          </a:prstGeom>
          <a:noFill/>
          <a:ln w="28575" cap="flat" cmpd="sng">
            <a:solidFill>
              <a:srgbClr val="000000"/>
            </a:solidFill>
            <a:prstDash val="solid"/>
            <a:round/>
            <a:headEnd type="none" w="med" len="med"/>
            <a:tailEnd type="triangle" w="med" len="med"/>
          </a:ln>
        </p:spPr>
      </p:cxnSp>
      <p:sp>
        <p:nvSpPr>
          <p:cNvPr id="1253" name="Google Shape;1253;p114"/>
          <p:cNvSpPr txBox="1"/>
          <p:nvPr/>
        </p:nvSpPr>
        <p:spPr>
          <a:xfrm>
            <a:off x="7023150" y="429917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$t9 = 2b0cafd4</a:t>
            </a:r>
            <a:endParaRPr b="1">
              <a:latin typeface="Consolas"/>
              <a:ea typeface="Consolas"/>
              <a:cs typeface="Consolas"/>
              <a:sym typeface="Consolas"/>
            </a:endParaRPr>
          </a:p>
        </p:txBody>
      </p:sp>
      <p:sp>
        <p:nvSpPr>
          <p:cNvPr id="1254" name="Google Shape;1254;p114"/>
          <p:cNvSpPr txBox="1"/>
          <p:nvPr/>
        </p:nvSpPr>
        <p:spPr>
          <a:xfrm>
            <a:off x="5897350" y="568750"/>
            <a:ext cx="3110400" cy="1904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JALR → “Jump and Link Register”</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Set the program counter to the value stored in </a:t>
            </a:r>
            <a:r>
              <a:rPr lang="en-GB" b="1">
                <a:solidFill>
                  <a:srgbClr val="FFFFFF"/>
                </a:solidFill>
                <a:latin typeface="Consolas"/>
                <a:ea typeface="Consolas"/>
                <a:cs typeface="Consolas"/>
                <a:sym typeface="Consolas"/>
              </a:rPr>
              <a:t>$t9</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...which is the same as the value stored in </a:t>
            </a:r>
            <a:r>
              <a:rPr lang="en-GB" b="1">
                <a:solidFill>
                  <a:srgbClr val="FFFFFF"/>
                </a:solidFill>
                <a:latin typeface="Consolas"/>
                <a:ea typeface="Consolas"/>
                <a:cs typeface="Consolas"/>
                <a:sym typeface="Consolas"/>
              </a:rPr>
              <a:t>$s2</a:t>
            </a:r>
            <a:endParaRPr b="1">
              <a:solidFill>
                <a:srgbClr val="FFFFFF"/>
              </a:solidFill>
              <a:latin typeface="Consolas"/>
              <a:ea typeface="Consolas"/>
              <a:cs typeface="Consolas"/>
              <a:sym typeface="Consolas"/>
            </a:endParaRPr>
          </a:p>
          <a:p>
            <a:pPr marL="0" lvl="0" indent="0" algn="ctr" rtl="0">
              <a:spcBef>
                <a:spcPts val="0"/>
              </a:spcBef>
              <a:spcAft>
                <a:spcPts val="0"/>
              </a:spcAft>
              <a:buNone/>
            </a:pPr>
            <a:r>
              <a:rPr lang="en-GB">
                <a:solidFill>
                  <a:srgbClr val="FFFFFF"/>
                </a:solidFill>
              </a:rPr>
              <a:t>(we indirectly control </a:t>
            </a:r>
            <a:r>
              <a:rPr lang="en-GB" b="1">
                <a:solidFill>
                  <a:srgbClr val="FFFFFF"/>
                </a:solidFill>
                <a:latin typeface="Consolas"/>
                <a:ea typeface="Consolas"/>
                <a:cs typeface="Consolas"/>
                <a:sym typeface="Consolas"/>
              </a:rPr>
              <a:t>$s2</a:t>
            </a:r>
            <a:r>
              <a:rPr lang="en-GB">
                <a:solidFill>
                  <a:srgbClr val="FFFFFF"/>
                </a:solidFill>
              </a:rPr>
              <a:t>)</a:t>
            </a:r>
            <a:endParaRPr>
              <a:solidFill>
                <a:srgbClr val="FFFFFF"/>
              </a:solidFill>
            </a:endParaRPr>
          </a:p>
        </p:txBody>
      </p:sp>
      <p:sp>
        <p:nvSpPr>
          <p:cNvPr id="1255" name="Google Shape;1255;p114"/>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C6219976-54B4-E144-BD50-E80826E870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pic>
        <p:nvPicPr>
          <p:cNvPr id="1260" name="Google Shape;1260;p115"/>
          <p:cNvPicPr preferRelativeResize="0"/>
          <p:nvPr/>
        </p:nvPicPr>
        <p:blipFill>
          <a:blip r:embed="rId3">
            <a:alphaModFix/>
          </a:blip>
          <a:stretch>
            <a:fillRect/>
          </a:stretch>
        </p:blipFill>
        <p:spPr>
          <a:xfrm>
            <a:off x="0" y="257314"/>
            <a:ext cx="9143999" cy="5654223"/>
          </a:xfrm>
          <a:prstGeom prst="rect">
            <a:avLst/>
          </a:prstGeom>
          <a:noFill/>
          <a:ln>
            <a:noFill/>
          </a:ln>
        </p:spPr>
      </p:pic>
      <p:grpSp>
        <p:nvGrpSpPr>
          <p:cNvPr id="1261" name="Google Shape;1261;p115"/>
          <p:cNvGrpSpPr/>
          <p:nvPr/>
        </p:nvGrpSpPr>
        <p:grpSpPr>
          <a:xfrm>
            <a:off x="486750" y="5034825"/>
            <a:ext cx="8170500" cy="1205100"/>
            <a:chOff x="357200" y="5402725"/>
            <a:chExt cx="8170500" cy="1205100"/>
          </a:xfrm>
        </p:grpSpPr>
        <p:sp>
          <p:nvSpPr>
            <p:cNvPr id="1262" name="Google Shape;1262;p115"/>
            <p:cNvSpPr txBox="1"/>
            <p:nvPr/>
          </p:nvSpPr>
          <p:spPr>
            <a:xfrm>
              <a:off x="3572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$s4 = dontcare</a:t>
              </a:r>
              <a:endParaRPr b="1">
                <a:latin typeface="Consolas"/>
                <a:ea typeface="Consolas"/>
                <a:cs typeface="Consolas"/>
                <a:sym typeface="Consolas"/>
              </a:endParaRPr>
            </a:p>
          </p:txBody>
        </p:sp>
        <p:sp>
          <p:nvSpPr>
            <p:cNvPr id="1263" name="Google Shape;1263;p115"/>
            <p:cNvSpPr txBox="1"/>
            <p:nvPr/>
          </p:nvSpPr>
          <p:spPr>
            <a:xfrm>
              <a:off x="19913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$s5 = dontcare</a:t>
              </a:r>
              <a:endParaRPr b="1">
                <a:latin typeface="Consolas"/>
                <a:ea typeface="Consolas"/>
                <a:cs typeface="Consolas"/>
                <a:sym typeface="Consolas"/>
              </a:endParaRPr>
            </a:p>
          </p:txBody>
        </p:sp>
        <p:sp>
          <p:nvSpPr>
            <p:cNvPr id="1264" name="Google Shape;1264;p115"/>
            <p:cNvSpPr txBox="1"/>
            <p:nvPr/>
          </p:nvSpPr>
          <p:spPr>
            <a:xfrm>
              <a:off x="3625400" y="62061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$s6 = 2b324041</a:t>
              </a:r>
              <a:endParaRPr b="1">
                <a:latin typeface="Consolas"/>
                <a:ea typeface="Consolas"/>
                <a:cs typeface="Consolas"/>
                <a:sym typeface="Consolas"/>
              </a:endParaRPr>
            </a:p>
          </p:txBody>
        </p:sp>
        <p:sp>
          <p:nvSpPr>
            <p:cNvPr id="1265" name="Google Shape;1265;p115"/>
            <p:cNvSpPr txBox="1"/>
            <p:nvPr/>
          </p:nvSpPr>
          <p:spPr>
            <a:xfrm>
              <a:off x="52595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$s7 = dontcare</a:t>
              </a:r>
              <a:endParaRPr b="1">
                <a:latin typeface="Consolas"/>
                <a:ea typeface="Consolas"/>
                <a:cs typeface="Consolas"/>
                <a:sym typeface="Consolas"/>
              </a:endParaRPr>
            </a:p>
          </p:txBody>
        </p:sp>
        <p:sp>
          <p:nvSpPr>
            <p:cNvPr id="1266" name="Google Shape;1266;p115"/>
            <p:cNvSpPr txBox="1"/>
            <p:nvPr/>
          </p:nvSpPr>
          <p:spPr>
            <a:xfrm>
              <a:off x="6893600" y="6206125"/>
              <a:ext cx="1634100" cy="401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Consolas"/>
                  <a:ea typeface="Consolas"/>
                  <a:cs typeface="Consolas"/>
                  <a:sym typeface="Consolas"/>
                </a:rPr>
                <a:t>$s8 = dontcare</a:t>
              </a:r>
              <a:endParaRPr b="1">
                <a:latin typeface="Consolas"/>
                <a:ea typeface="Consolas"/>
                <a:cs typeface="Consolas"/>
                <a:sym typeface="Consolas"/>
              </a:endParaRPr>
            </a:p>
          </p:txBody>
        </p:sp>
        <p:sp>
          <p:nvSpPr>
            <p:cNvPr id="1267" name="Google Shape;1267;p115"/>
            <p:cNvSpPr txBox="1"/>
            <p:nvPr/>
          </p:nvSpPr>
          <p:spPr>
            <a:xfrm>
              <a:off x="3572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$s0 = 20207e7e</a:t>
              </a:r>
              <a:endParaRPr b="1">
                <a:solidFill>
                  <a:srgbClr val="B45F06"/>
                </a:solidFill>
                <a:latin typeface="Consolas"/>
                <a:ea typeface="Consolas"/>
                <a:cs typeface="Consolas"/>
                <a:sym typeface="Consolas"/>
              </a:endParaRPr>
            </a:p>
          </p:txBody>
        </p:sp>
        <p:sp>
          <p:nvSpPr>
            <p:cNvPr id="1268" name="Google Shape;1268;p115"/>
            <p:cNvSpPr txBox="1"/>
            <p:nvPr/>
          </p:nvSpPr>
          <p:spPr>
            <a:xfrm>
              <a:off x="19913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$s1 = 4d2d2e52</a:t>
              </a:r>
              <a:endParaRPr b="1">
                <a:solidFill>
                  <a:srgbClr val="B45F06"/>
                </a:solidFill>
                <a:latin typeface="Consolas"/>
                <a:ea typeface="Consolas"/>
                <a:cs typeface="Consolas"/>
                <a:sym typeface="Consolas"/>
              </a:endParaRPr>
            </a:p>
          </p:txBody>
        </p:sp>
        <p:sp>
          <p:nvSpPr>
            <p:cNvPr id="1269" name="Google Shape;1269;p115"/>
            <p:cNvSpPr txBox="1"/>
            <p:nvPr/>
          </p:nvSpPr>
          <p:spPr>
            <a:xfrm>
              <a:off x="3625400" y="58044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$s2 = 2b0cafd4</a:t>
              </a:r>
              <a:endParaRPr b="1">
                <a:solidFill>
                  <a:srgbClr val="38761D"/>
                </a:solidFill>
                <a:latin typeface="Consolas"/>
                <a:ea typeface="Consolas"/>
                <a:cs typeface="Consolas"/>
                <a:sym typeface="Consolas"/>
              </a:endParaRPr>
            </a:p>
          </p:txBody>
        </p:sp>
        <p:sp>
          <p:nvSpPr>
            <p:cNvPr id="1270" name="Google Shape;1270;p115"/>
            <p:cNvSpPr txBox="1"/>
            <p:nvPr/>
          </p:nvSpPr>
          <p:spPr>
            <a:xfrm>
              <a:off x="52595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$s3 = 2b0a5a70</a:t>
              </a:r>
              <a:endParaRPr sz="1200" b="1">
                <a:solidFill>
                  <a:srgbClr val="B45F06"/>
                </a:solidFill>
                <a:latin typeface="Consolas"/>
                <a:ea typeface="Consolas"/>
                <a:cs typeface="Consolas"/>
                <a:sym typeface="Consolas"/>
              </a:endParaRPr>
            </a:p>
          </p:txBody>
        </p:sp>
        <p:sp>
          <p:nvSpPr>
            <p:cNvPr id="1271" name="Google Shape;1271;p115"/>
            <p:cNvSpPr txBox="1"/>
            <p:nvPr/>
          </p:nvSpPr>
          <p:spPr>
            <a:xfrm>
              <a:off x="6893600" y="5804425"/>
              <a:ext cx="1634100" cy="4017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latin typeface="Consolas"/>
                  <a:ea typeface="Consolas"/>
                  <a:cs typeface="Consolas"/>
                  <a:sym typeface="Consolas"/>
                </a:rPr>
                <a:t>$ra = 2b092044</a:t>
              </a:r>
              <a:endParaRPr b="1">
                <a:latin typeface="Consolas"/>
                <a:ea typeface="Consolas"/>
                <a:cs typeface="Consolas"/>
                <a:sym typeface="Consolas"/>
              </a:endParaRPr>
            </a:p>
          </p:txBody>
        </p:sp>
        <p:sp>
          <p:nvSpPr>
            <p:cNvPr id="1272" name="Google Shape;1272;p115"/>
            <p:cNvSpPr txBox="1"/>
            <p:nvPr/>
          </p:nvSpPr>
          <p:spPr>
            <a:xfrm>
              <a:off x="6893600" y="540272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$a0 = 2b324041</a:t>
              </a:r>
              <a:endParaRPr b="1">
                <a:solidFill>
                  <a:srgbClr val="B45F06"/>
                </a:solidFill>
                <a:latin typeface="Consolas"/>
                <a:ea typeface="Consolas"/>
                <a:cs typeface="Consolas"/>
                <a:sym typeface="Consolas"/>
              </a:endParaRPr>
            </a:p>
          </p:txBody>
        </p:sp>
      </p:grpSp>
      <p:sp>
        <p:nvSpPr>
          <p:cNvPr id="1273" name="Google Shape;1273;p115"/>
          <p:cNvSpPr txBox="1"/>
          <p:nvPr/>
        </p:nvSpPr>
        <p:spPr>
          <a:xfrm>
            <a:off x="3784750" y="2282275"/>
            <a:ext cx="1860300" cy="158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200"/>
          </a:p>
        </p:txBody>
      </p:sp>
      <p:cxnSp>
        <p:nvCxnSpPr>
          <p:cNvPr id="1274" name="Google Shape;1274;p115"/>
          <p:cNvCxnSpPr/>
          <p:nvPr/>
        </p:nvCxnSpPr>
        <p:spPr>
          <a:xfrm flipH="1">
            <a:off x="5440450" y="1725625"/>
            <a:ext cx="634800" cy="543000"/>
          </a:xfrm>
          <a:prstGeom prst="straightConnector1">
            <a:avLst/>
          </a:prstGeom>
          <a:noFill/>
          <a:ln w="28575" cap="flat" cmpd="sng">
            <a:solidFill>
              <a:srgbClr val="000000"/>
            </a:solidFill>
            <a:prstDash val="solid"/>
            <a:round/>
            <a:headEnd type="none" w="med" len="med"/>
            <a:tailEnd type="triangle" w="med" len="med"/>
          </a:ln>
        </p:spPr>
      </p:cxnSp>
      <p:sp>
        <p:nvSpPr>
          <p:cNvPr id="1275" name="Google Shape;1275;p115"/>
          <p:cNvSpPr txBox="1"/>
          <p:nvPr/>
        </p:nvSpPr>
        <p:spPr>
          <a:xfrm>
            <a:off x="7023150" y="4299175"/>
            <a:ext cx="1634100" cy="4017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38761D"/>
                </a:solidFill>
                <a:latin typeface="Consolas"/>
                <a:ea typeface="Consolas"/>
                <a:cs typeface="Consolas"/>
                <a:sym typeface="Consolas"/>
              </a:rPr>
              <a:t>$t9 = 2b0cafd4</a:t>
            </a:r>
            <a:endParaRPr b="1">
              <a:latin typeface="Consolas"/>
              <a:ea typeface="Consolas"/>
              <a:cs typeface="Consolas"/>
              <a:sym typeface="Consolas"/>
            </a:endParaRPr>
          </a:p>
        </p:txBody>
      </p:sp>
      <p:sp>
        <p:nvSpPr>
          <p:cNvPr id="1276" name="Google Shape;1276;p115"/>
          <p:cNvSpPr txBox="1"/>
          <p:nvPr/>
        </p:nvSpPr>
        <p:spPr>
          <a:xfrm>
            <a:off x="5897350" y="568750"/>
            <a:ext cx="3110400" cy="19041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JALR → “Jump and Link Register”</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Set the program counter to the value stored in </a:t>
            </a:r>
            <a:r>
              <a:rPr lang="en-GB" b="1">
                <a:solidFill>
                  <a:srgbClr val="FFFFFF"/>
                </a:solidFill>
                <a:latin typeface="Consolas"/>
                <a:ea typeface="Consolas"/>
                <a:cs typeface="Consolas"/>
                <a:sym typeface="Consolas"/>
              </a:rPr>
              <a:t>$t9</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...which is the same as the value stored in </a:t>
            </a:r>
            <a:r>
              <a:rPr lang="en-GB" b="1">
                <a:solidFill>
                  <a:srgbClr val="FFFFFF"/>
                </a:solidFill>
                <a:latin typeface="Consolas"/>
                <a:ea typeface="Consolas"/>
                <a:cs typeface="Consolas"/>
                <a:sym typeface="Consolas"/>
              </a:rPr>
              <a:t>$s2</a:t>
            </a:r>
            <a:endParaRPr b="1">
              <a:solidFill>
                <a:srgbClr val="FFFFFF"/>
              </a:solidFill>
              <a:latin typeface="Consolas"/>
              <a:ea typeface="Consolas"/>
              <a:cs typeface="Consolas"/>
              <a:sym typeface="Consolas"/>
            </a:endParaRPr>
          </a:p>
          <a:p>
            <a:pPr marL="0" lvl="0" indent="0" algn="ctr" rtl="0">
              <a:spcBef>
                <a:spcPts val="0"/>
              </a:spcBef>
              <a:spcAft>
                <a:spcPts val="0"/>
              </a:spcAft>
              <a:buNone/>
            </a:pPr>
            <a:r>
              <a:rPr lang="en-GB">
                <a:solidFill>
                  <a:srgbClr val="FFFFFF"/>
                </a:solidFill>
              </a:rPr>
              <a:t>(the first gadget populated </a:t>
            </a:r>
            <a:r>
              <a:rPr lang="en-GB" b="1">
                <a:solidFill>
                  <a:srgbClr val="FFFFFF"/>
                </a:solidFill>
                <a:latin typeface="Consolas"/>
                <a:ea typeface="Consolas"/>
                <a:cs typeface="Consolas"/>
                <a:sym typeface="Consolas"/>
              </a:rPr>
              <a:t>$s2</a:t>
            </a:r>
            <a:r>
              <a:rPr lang="en-GB">
                <a:solidFill>
                  <a:srgbClr val="FFFFFF"/>
                </a:solidFill>
              </a:rPr>
              <a:t>)</a:t>
            </a:r>
            <a:endParaRPr>
              <a:solidFill>
                <a:srgbClr val="FFFFFF"/>
              </a:solidFill>
            </a:endParaRPr>
          </a:p>
        </p:txBody>
      </p:sp>
      <p:sp>
        <p:nvSpPr>
          <p:cNvPr id="1277" name="Google Shape;1277;p115"/>
          <p:cNvSpPr txBox="1"/>
          <p:nvPr/>
        </p:nvSpPr>
        <p:spPr>
          <a:xfrm>
            <a:off x="4518625" y="2884413"/>
            <a:ext cx="4018800" cy="10032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onsolas"/>
                <a:ea typeface="Consolas"/>
                <a:cs typeface="Consolas"/>
                <a:sym typeface="Consolas"/>
              </a:rPr>
              <a:t>$t9</a:t>
            </a:r>
            <a:r>
              <a:rPr lang="en-GB">
                <a:solidFill>
                  <a:srgbClr val="FFFFFF"/>
                </a:solidFill>
              </a:rPr>
              <a:t> contains the address of the </a:t>
            </a:r>
            <a:r>
              <a:rPr lang="en-GB" b="1">
                <a:solidFill>
                  <a:srgbClr val="FFFFFF"/>
                </a:solidFill>
                <a:latin typeface="Consolas"/>
                <a:ea typeface="Consolas"/>
                <a:cs typeface="Consolas"/>
                <a:sym typeface="Consolas"/>
              </a:rPr>
              <a:t>system</a:t>
            </a:r>
            <a:r>
              <a:rPr lang="en-GB">
                <a:solidFill>
                  <a:srgbClr val="FFFFFF"/>
                </a:solidFill>
              </a:rPr>
              <a:t> function</a:t>
            </a:r>
            <a:endParaRPr b="1">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...and after the </a:t>
            </a:r>
            <a:r>
              <a:rPr lang="en-GB" b="1">
                <a:solidFill>
                  <a:srgbClr val="FFFFFF"/>
                </a:solidFill>
                <a:latin typeface="Consolas"/>
                <a:ea typeface="Consolas"/>
                <a:cs typeface="Consolas"/>
                <a:sym typeface="Consolas"/>
              </a:rPr>
              <a:t>jalr</a:t>
            </a:r>
            <a:r>
              <a:rPr lang="en-GB">
                <a:solidFill>
                  <a:srgbClr val="FFFFFF"/>
                </a:solidFill>
              </a:rPr>
              <a:t> instruction is executed we will reach the </a:t>
            </a:r>
            <a:r>
              <a:rPr lang="en-GB" b="1">
                <a:solidFill>
                  <a:srgbClr val="FFFFFF"/>
                </a:solidFill>
                <a:latin typeface="Consolas"/>
                <a:ea typeface="Consolas"/>
                <a:cs typeface="Consolas"/>
                <a:sym typeface="Consolas"/>
              </a:rPr>
              <a:t>system</a:t>
            </a:r>
            <a:r>
              <a:rPr lang="en-GB">
                <a:solidFill>
                  <a:srgbClr val="FFFFFF"/>
                </a:solidFill>
              </a:rPr>
              <a:t> function</a:t>
            </a:r>
            <a:endParaRPr>
              <a:solidFill>
                <a:srgbClr val="FFFFFF"/>
              </a:solidFill>
            </a:endParaRPr>
          </a:p>
        </p:txBody>
      </p:sp>
      <p:sp>
        <p:nvSpPr>
          <p:cNvPr id="1278" name="Google Shape;1278;p115"/>
          <p:cNvSpPr txBox="1"/>
          <p:nvPr/>
        </p:nvSpPr>
        <p:spPr>
          <a:xfrm>
            <a:off x="1747450" y="3988600"/>
            <a:ext cx="3897600" cy="1404600"/>
          </a:xfrm>
          <a:prstGeom prst="rect">
            <a:avLst/>
          </a:prstGeom>
          <a:solidFill>
            <a:srgbClr val="0B5394"/>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Consolas"/>
                <a:ea typeface="Consolas"/>
                <a:cs typeface="Consolas"/>
                <a:sym typeface="Consolas"/>
              </a:rPr>
              <a:t>$a0</a:t>
            </a:r>
            <a:r>
              <a:rPr lang="en-GB">
                <a:solidFill>
                  <a:srgbClr val="FFFFFF"/>
                </a:solidFill>
              </a:rPr>
              <a:t> contains the address of the command string we want the </a:t>
            </a:r>
            <a:r>
              <a:rPr lang="en-GB" b="1">
                <a:solidFill>
                  <a:srgbClr val="FFFFFF"/>
                </a:solidFill>
                <a:latin typeface="Consolas"/>
                <a:ea typeface="Consolas"/>
                <a:cs typeface="Consolas"/>
                <a:sym typeface="Consolas"/>
              </a:rPr>
              <a:t>system</a:t>
            </a:r>
            <a:r>
              <a:rPr lang="en-GB">
                <a:solidFill>
                  <a:srgbClr val="FFFFFF"/>
                </a:solidFill>
              </a:rPr>
              <a:t> function to execute</a:t>
            </a:r>
            <a:endParaRPr>
              <a:solidFill>
                <a:srgbClr val="FFFFFF"/>
              </a:solidFill>
            </a:endParaRPr>
          </a:p>
          <a:p>
            <a:pPr marL="0" lvl="0" indent="0" algn="ctr" rtl="0">
              <a:spcBef>
                <a:spcPts val="0"/>
              </a:spcBef>
              <a:spcAft>
                <a:spcPts val="0"/>
              </a:spcAft>
              <a:buClr>
                <a:schemeClr val="dk1"/>
              </a:buClr>
              <a:buSzPts val="1100"/>
              <a:buFont typeface="Arial"/>
              <a:buNone/>
            </a:pPr>
            <a:r>
              <a:rPr lang="en-GB">
                <a:solidFill>
                  <a:schemeClr val="lt1"/>
                </a:solidFill>
              </a:rPr>
              <a:t>(the first gadget populated </a:t>
            </a:r>
            <a:r>
              <a:rPr lang="en-GB" b="1">
                <a:solidFill>
                  <a:schemeClr val="lt1"/>
                </a:solidFill>
                <a:latin typeface="Consolas"/>
                <a:ea typeface="Consolas"/>
                <a:cs typeface="Consolas"/>
                <a:sym typeface="Consolas"/>
              </a:rPr>
              <a:t>$s2</a:t>
            </a:r>
            <a:r>
              <a:rPr lang="en-GB">
                <a:solidFill>
                  <a:schemeClr val="lt1"/>
                </a:solidFill>
              </a:rPr>
              <a:t>)</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GB">
                <a:solidFill>
                  <a:srgbClr val="FFFFFF"/>
                </a:solidFill>
              </a:rPr>
              <a:t>The </a:t>
            </a:r>
            <a:r>
              <a:rPr lang="en-GB" b="1">
                <a:solidFill>
                  <a:srgbClr val="FFFFFF"/>
                </a:solidFill>
                <a:latin typeface="Consolas"/>
                <a:ea typeface="Consolas"/>
                <a:cs typeface="Consolas"/>
                <a:sym typeface="Consolas"/>
              </a:rPr>
              <a:t>system</a:t>
            </a:r>
            <a:r>
              <a:rPr lang="en-GB">
                <a:solidFill>
                  <a:srgbClr val="FFFFFF"/>
                </a:solidFill>
              </a:rPr>
              <a:t> function will find its </a:t>
            </a:r>
            <a:endParaRPr>
              <a:solidFill>
                <a:srgbClr val="FFFFFF"/>
              </a:solidFill>
            </a:endParaRPr>
          </a:p>
          <a:p>
            <a:pPr marL="0" lvl="0" indent="0" algn="ctr" rtl="0">
              <a:spcBef>
                <a:spcPts val="0"/>
              </a:spcBef>
              <a:spcAft>
                <a:spcPts val="0"/>
              </a:spcAft>
              <a:buNone/>
            </a:pPr>
            <a:r>
              <a:rPr lang="en-GB">
                <a:solidFill>
                  <a:srgbClr val="FFFFFF"/>
                </a:solidFill>
              </a:rPr>
              <a:t>argument in the </a:t>
            </a:r>
            <a:r>
              <a:rPr lang="en-GB" b="1">
                <a:solidFill>
                  <a:srgbClr val="FFFFFF"/>
                </a:solidFill>
                <a:latin typeface="Consolas"/>
                <a:ea typeface="Consolas"/>
                <a:cs typeface="Consolas"/>
                <a:sym typeface="Consolas"/>
              </a:rPr>
              <a:t>$a0</a:t>
            </a:r>
            <a:r>
              <a:rPr lang="en-GB">
                <a:solidFill>
                  <a:srgbClr val="FFFFFF"/>
                </a:solidFill>
              </a:rPr>
              <a:t> register.</a:t>
            </a:r>
            <a:endParaRPr>
              <a:solidFill>
                <a:srgbClr val="FFFFFF"/>
              </a:solidFill>
            </a:endParaRPr>
          </a:p>
        </p:txBody>
      </p:sp>
      <p:cxnSp>
        <p:nvCxnSpPr>
          <p:cNvPr id="1279" name="Google Shape;1279;p115"/>
          <p:cNvCxnSpPr>
            <a:stCxn id="1277" idx="2"/>
            <a:endCxn id="1275" idx="1"/>
          </p:cNvCxnSpPr>
          <p:nvPr/>
        </p:nvCxnSpPr>
        <p:spPr>
          <a:xfrm>
            <a:off x="6528025" y="3887613"/>
            <a:ext cx="495000" cy="612300"/>
          </a:xfrm>
          <a:prstGeom prst="straightConnector1">
            <a:avLst/>
          </a:prstGeom>
          <a:noFill/>
          <a:ln w="28575" cap="flat" cmpd="sng">
            <a:solidFill>
              <a:srgbClr val="000000"/>
            </a:solidFill>
            <a:prstDash val="solid"/>
            <a:round/>
            <a:headEnd type="none" w="med" len="med"/>
            <a:tailEnd type="triangle" w="med" len="med"/>
          </a:ln>
        </p:spPr>
      </p:cxnSp>
      <p:cxnSp>
        <p:nvCxnSpPr>
          <p:cNvPr id="1280" name="Google Shape;1280;p115"/>
          <p:cNvCxnSpPr>
            <a:stCxn id="1278" idx="3"/>
            <a:endCxn id="1272" idx="1"/>
          </p:cNvCxnSpPr>
          <p:nvPr/>
        </p:nvCxnSpPr>
        <p:spPr>
          <a:xfrm>
            <a:off x="5645050" y="4690900"/>
            <a:ext cx="1378200" cy="544800"/>
          </a:xfrm>
          <a:prstGeom prst="straightConnector1">
            <a:avLst/>
          </a:prstGeom>
          <a:noFill/>
          <a:ln w="28575" cap="flat" cmpd="sng">
            <a:solidFill>
              <a:srgbClr val="000000"/>
            </a:solidFill>
            <a:prstDash val="solid"/>
            <a:round/>
            <a:headEnd type="none" w="med" len="med"/>
            <a:tailEnd type="triangle" w="med" len="med"/>
          </a:ln>
        </p:spPr>
      </p:cxnSp>
      <p:sp>
        <p:nvSpPr>
          <p:cNvPr id="1281" name="Google Shape;1281;p115"/>
          <p:cNvSpPr txBox="1"/>
          <p:nvPr/>
        </p:nvSpPr>
        <p:spPr>
          <a:xfrm>
            <a:off x="2000250" y="6253025"/>
            <a:ext cx="51435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B45F06"/>
                </a:solidFill>
              </a:rPr>
              <a:t>Orange</a:t>
            </a:r>
            <a:r>
              <a:rPr lang="en-GB">
                <a:solidFill>
                  <a:srgbClr val="B45F06"/>
                </a:solidFill>
              </a:rPr>
              <a:t> → Set this value</a:t>
            </a:r>
            <a:r>
              <a:rPr lang="en-GB"/>
              <a:t>	</a:t>
            </a:r>
            <a:r>
              <a:rPr lang="en-GB" b="1">
                <a:solidFill>
                  <a:srgbClr val="38761D"/>
                </a:solidFill>
              </a:rPr>
              <a:t>Green</a:t>
            </a:r>
            <a:r>
              <a:rPr lang="en-GB">
                <a:solidFill>
                  <a:srgbClr val="38761D"/>
                </a:solidFill>
              </a:rPr>
              <a:t> → Computed value</a:t>
            </a:r>
            <a:endParaRPr>
              <a:solidFill>
                <a:srgbClr val="38761D"/>
              </a:solidFill>
            </a:endParaRPr>
          </a:p>
        </p:txBody>
      </p:sp>
      <p:sp>
        <p:nvSpPr>
          <p:cNvPr id="2" name="Slide Number Placeholder 1">
            <a:extLst>
              <a:ext uri="{FF2B5EF4-FFF2-40B4-BE49-F238E27FC236}">
                <a16:creationId xmlns:a16="http://schemas.microsoft.com/office/drawing/2014/main" id="{6A126F66-83E4-AA4C-91EB-751CA2E64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6"/>
          <p:cNvSpPr txBox="1">
            <a:spLocks noGrp="1"/>
          </p:cNvSpPr>
          <p:nvPr>
            <p:ph type="title"/>
          </p:nvPr>
        </p:nvSpPr>
        <p:spPr>
          <a:xfrm>
            <a:off x="311700" y="208751"/>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t>ROP Gadget Requirements Review</a:t>
            </a:r>
            <a:endParaRPr sz="4000" dirty="0"/>
          </a:p>
        </p:txBody>
      </p:sp>
      <p:sp>
        <p:nvSpPr>
          <p:cNvPr id="1287" name="Google Shape;1287;p1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2000" dirty="0">
                <a:solidFill>
                  <a:schemeClr val="tx1"/>
                </a:solidFill>
              </a:rPr>
              <a:t>We can control the following registers via a stack-based buffer overflow:</a:t>
            </a:r>
            <a:endParaRPr sz="2000" dirty="0">
              <a:solidFill>
                <a:schemeClr val="tx1"/>
              </a:solidFill>
            </a:endParaRPr>
          </a:p>
          <a:p>
            <a:pPr marL="914400" lvl="1"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$s0-$s8</a:t>
            </a:r>
            <a:endParaRPr sz="1600" dirty="0">
              <a:solidFill>
                <a:schemeClr val="tx1"/>
              </a:solidFill>
              <a:latin typeface="Consolas"/>
              <a:ea typeface="Consolas"/>
              <a:cs typeface="Consolas"/>
              <a:sym typeface="Consolas"/>
            </a:endParaRPr>
          </a:p>
          <a:p>
            <a:pPr marL="914400" lvl="1" indent="-317500" algn="l" rtl="0">
              <a:lnSpc>
                <a:spcPct val="100000"/>
              </a:lnSpc>
              <a:spcBef>
                <a:spcPts val="0"/>
              </a:spcBef>
              <a:spcAft>
                <a:spcPts val="0"/>
              </a:spcAft>
              <a:buSzPts val="1400"/>
              <a:buFont typeface="Consolas"/>
              <a:buChar char="○"/>
            </a:pPr>
            <a:r>
              <a:rPr lang="en-GB" sz="1600" dirty="0">
                <a:solidFill>
                  <a:schemeClr val="tx1"/>
                </a:solidFill>
                <a:latin typeface="Consolas"/>
                <a:ea typeface="Consolas"/>
                <a:cs typeface="Consolas"/>
                <a:sym typeface="Consolas"/>
              </a:rPr>
              <a:t>$</a:t>
            </a:r>
            <a:r>
              <a:rPr lang="en-GB" sz="1600" dirty="0" err="1">
                <a:solidFill>
                  <a:schemeClr val="tx1"/>
                </a:solidFill>
                <a:latin typeface="Consolas"/>
                <a:ea typeface="Consolas"/>
                <a:cs typeface="Consolas"/>
                <a:sym typeface="Consolas"/>
              </a:rPr>
              <a:t>ra</a:t>
            </a:r>
            <a:endParaRPr sz="1600" dirty="0">
              <a:solidFill>
                <a:schemeClr val="tx1"/>
              </a:solidFill>
              <a:latin typeface="Consolas"/>
              <a:ea typeface="Consolas"/>
              <a:cs typeface="Consolas"/>
              <a:sym typeface="Consolas"/>
            </a:endParaRPr>
          </a:p>
          <a:p>
            <a:pPr marL="457200" lvl="0" indent="-342900" algn="l" rtl="0">
              <a:spcBef>
                <a:spcPts val="1000"/>
              </a:spcBef>
              <a:spcAft>
                <a:spcPts val="0"/>
              </a:spcAft>
              <a:buSzPts val="1800"/>
              <a:buChar char="●"/>
            </a:pPr>
            <a:r>
              <a:rPr lang="en-GB" sz="2000" dirty="0">
                <a:solidFill>
                  <a:schemeClr val="tx1"/>
                </a:solidFill>
              </a:rPr>
              <a:t>We need to find a sequence of ROP gadgets that perform the following operations</a:t>
            </a:r>
            <a:endParaRPr sz="2000" dirty="0">
              <a:solidFill>
                <a:schemeClr val="tx1"/>
              </a:solidFill>
            </a:endParaRPr>
          </a:p>
          <a:p>
            <a:pPr marL="914400" lvl="1" indent="-317500" algn="l" rtl="0">
              <a:lnSpc>
                <a:spcPct val="100000"/>
              </a:lnSpc>
              <a:spcBef>
                <a:spcPts val="0"/>
              </a:spcBef>
              <a:spcAft>
                <a:spcPts val="0"/>
              </a:spcAft>
              <a:buClr>
                <a:srgbClr val="38761D"/>
              </a:buClr>
              <a:buSzPts val="1400"/>
              <a:buChar char="○"/>
            </a:pPr>
            <a:r>
              <a:rPr lang="en-GB" sz="1600" b="1" dirty="0">
                <a:solidFill>
                  <a:srgbClr val="38761D"/>
                </a:solidFill>
              </a:rPr>
              <a:t>Move the value </a:t>
            </a:r>
            <a:r>
              <a:rPr lang="en-GB" sz="1600" b="1" dirty="0">
                <a:solidFill>
                  <a:srgbClr val="38761D"/>
                </a:solidFill>
                <a:latin typeface="Consolas"/>
                <a:ea typeface="Consolas"/>
                <a:cs typeface="Consolas"/>
                <a:sym typeface="Consolas"/>
              </a:rPr>
              <a:t>0x2b324041</a:t>
            </a:r>
            <a:r>
              <a:rPr lang="en-GB" sz="1600" b="1" dirty="0">
                <a:solidFill>
                  <a:srgbClr val="38761D"/>
                </a:solidFill>
              </a:rPr>
              <a:t> into </a:t>
            </a:r>
            <a:r>
              <a:rPr lang="en-GB" sz="1600" b="1" dirty="0">
                <a:solidFill>
                  <a:srgbClr val="38761D"/>
                </a:solidFill>
                <a:latin typeface="Consolas"/>
                <a:ea typeface="Consolas"/>
                <a:cs typeface="Consolas"/>
                <a:sym typeface="Consolas"/>
              </a:rPr>
              <a:t>$a0</a:t>
            </a:r>
            <a:r>
              <a:rPr lang="en-GB" sz="1600" b="1" dirty="0">
                <a:solidFill>
                  <a:srgbClr val="38761D"/>
                </a:solidFill>
              </a:rPr>
              <a:t> from one of the saved registers (</a:t>
            </a:r>
            <a:r>
              <a:rPr lang="en-GB" sz="1600" b="1" dirty="0">
                <a:solidFill>
                  <a:srgbClr val="38761D"/>
                </a:solidFill>
                <a:latin typeface="Consolas"/>
                <a:ea typeface="Consolas"/>
                <a:cs typeface="Consolas"/>
                <a:sym typeface="Consolas"/>
              </a:rPr>
              <a:t>$s0-$s8</a:t>
            </a:r>
            <a:r>
              <a:rPr lang="en-GB" sz="1600" b="1" dirty="0">
                <a:solidFill>
                  <a:srgbClr val="38761D"/>
                </a:solidFill>
              </a:rPr>
              <a:t>)</a:t>
            </a:r>
            <a:endParaRPr sz="1600" b="1" dirty="0">
              <a:solidFill>
                <a:srgbClr val="38761D"/>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This is the address of the command string</a:t>
            </a:r>
            <a:endParaRPr sz="1600" dirty="0">
              <a:solidFill>
                <a:schemeClr val="tx1"/>
              </a:solidFill>
            </a:endParaRPr>
          </a:p>
          <a:p>
            <a:pPr marL="914400" lvl="1" indent="-317500" algn="l" rtl="0">
              <a:lnSpc>
                <a:spcPct val="100000"/>
              </a:lnSpc>
              <a:spcBef>
                <a:spcPts val="0"/>
              </a:spcBef>
              <a:spcAft>
                <a:spcPts val="0"/>
              </a:spcAft>
              <a:buClr>
                <a:srgbClr val="38761D"/>
              </a:buClr>
              <a:buSzPts val="1400"/>
              <a:buChar char="○"/>
            </a:pPr>
            <a:r>
              <a:rPr lang="en-GB" sz="1600" b="1" dirty="0">
                <a:solidFill>
                  <a:srgbClr val="38761D"/>
                </a:solidFill>
              </a:rPr>
              <a:t>Compute the value </a:t>
            </a:r>
            <a:r>
              <a:rPr lang="en-GB" sz="1600" b="1" dirty="0">
                <a:solidFill>
                  <a:srgbClr val="38761D"/>
                </a:solidFill>
                <a:latin typeface="Consolas"/>
                <a:ea typeface="Consolas"/>
                <a:cs typeface="Consolas"/>
                <a:sym typeface="Consolas"/>
              </a:rPr>
              <a:t>0x2b0cafd4</a:t>
            </a:r>
            <a:r>
              <a:rPr lang="en-GB" sz="1600" b="1" dirty="0">
                <a:solidFill>
                  <a:srgbClr val="38761D"/>
                </a:solidFill>
              </a:rPr>
              <a:t> using operands made of safe characters</a:t>
            </a:r>
            <a:endParaRPr sz="1600" b="1" dirty="0">
              <a:solidFill>
                <a:srgbClr val="38761D"/>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There are several ways to do this</a:t>
            </a:r>
            <a:endParaRPr sz="1600" dirty="0">
              <a:solidFill>
                <a:schemeClr val="tx1"/>
              </a:solidFill>
            </a:endParaRPr>
          </a:p>
          <a:p>
            <a:pPr marL="1828800" lvl="3" indent="-317500" algn="l" rtl="0">
              <a:lnSpc>
                <a:spcPct val="100000"/>
              </a:lnSpc>
              <a:spcBef>
                <a:spcPts val="0"/>
              </a:spcBef>
              <a:spcAft>
                <a:spcPts val="0"/>
              </a:spcAft>
              <a:buSzPts val="1400"/>
              <a:buChar char="●"/>
            </a:pPr>
            <a:r>
              <a:rPr lang="en-GB" sz="1600" dirty="0">
                <a:solidFill>
                  <a:schemeClr val="tx1"/>
                </a:solidFill>
              </a:rPr>
              <a:t>Arithmetic operations (e.g. add, subtract)</a:t>
            </a:r>
            <a:endParaRPr sz="1600" dirty="0">
              <a:solidFill>
                <a:schemeClr val="tx1"/>
              </a:solidFill>
            </a:endParaRPr>
          </a:p>
          <a:p>
            <a:pPr marL="1828800" lvl="3" indent="-317500" algn="l" rtl="0">
              <a:lnSpc>
                <a:spcPct val="100000"/>
              </a:lnSpc>
              <a:spcBef>
                <a:spcPts val="0"/>
              </a:spcBef>
              <a:spcAft>
                <a:spcPts val="0"/>
              </a:spcAft>
              <a:buSzPts val="1400"/>
              <a:buChar char="●"/>
            </a:pPr>
            <a:r>
              <a:rPr lang="en-GB" sz="1600" dirty="0">
                <a:solidFill>
                  <a:schemeClr val="tx1"/>
                </a:solidFill>
              </a:rPr>
              <a:t>Logical operations (e.g. XOR, AND)</a:t>
            </a:r>
            <a:endParaRPr sz="1600" dirty="0">
              <a:solidFill>
                <a:schemeClr val="tx1"/>
              </a:solidFill>
            </a:endParaRPr>
          </a:p>
          <a:p>
            <a:pPr marL="914400" lvl="1" indent="-317500" algn="l" rtl="0">
              <a:lnSpc>
                <a:spcPct val="100000"/>
              </a:lnSpc>
              <a:spcBef>
                <a:spcPts val="0"/>
              </a:spcBef>
              <a:spcAft>
                <a:spcPts val="0"/>
              </a:spcAft>
              <a:buClr>
                <a:srgbClr val="38761D"/>
              </a:buClr>
              <a:buSzPts val="1400"/>
              <a:buChar char="○"/>
            </a:pPr>
            <a:r>
              <a:rPr lang="en-GB" sz="1600" b="1" dirty="0">
                <a:solidFill>
                  <a:srgbClr val="38761D"/>
                </a:solidFill>
              </a:rPr>
              <a:t>Move the computed </a:t>
            </a:r>
            <a:r>
              <a:rPr lang="en-GB" sz="1600" b="1" dirty="0">
                <a:solidFill>
                  <a:srgbClr val="38761D"/>
                </a:solidFill>
                <a:latin typeface="Consolas"/>
                <a:ea typeface="Consolas"/>
                <a:cs typeface="Consolas"/>
                <a:sym typeface="Consolas"/>
              </a:rPr>
              <a:t>0x2b0cafd4</a:t>
            </a:r>
            <a:r>
              <a:rPr lang="en-GB" sz="1600" b="1" dirty="0">
                <a:solidFill>
                  <a:srgbClr val="38761D"/>
                </a:solidFill>
              </a:rPr>
              <a:t> value into the </a:t>
            </a:r>
            <a:r>
              <a:rPr lang="en-GB" sz="1600" b="1" dirty="0">
                <a:solidFill>
                  <a:srgbClr val="38761D"/>
                </a:solidFill>
                <a:latin typeface="Consolas"/>
                <a:ea typeface="Consolas"/>
                <a:cs typeface="Consolas"/>
                <a:sym typeface="Consolas"/>
              </a:rPr>
              <a:t>$</a:t>
            </a:r>
            <a:r>
              <a:rPr lang="en-GB" sz="1600" b="1" dirty="0" err="1">
                <a:solidFill>
                  <a:srgbClr val="38761D"/>
                </a:solidFill>
                <a:latin typeface="Consolas"/>
                <a:ea typeface="Consolas"/>
                <a:cs typeface="Consolas"/>
                <a:sym typeface="Consolas"/>
              </a:rPr>
              <a:t>ra</a:t>
            </a:r>
            <a:r>
              <a:rPr lang="en-GB" sz="1600" b="1" dirty="0">
                <a:solidFill>
                  <a:srgbClr val="38761D"/>
                </a:solidFill>
              </a:rPr>
              <a:t> register</a:t>
            </a:r>
            <a:endParaRPr sz="1600" b="1" dirty="0">
              <a:solidFill>
                <a:srgbClr val="38761D"/>
              </a:solidFill>
            </a:endParaRPr>
          </a:p>
          <a:p>
            <a:pPr marL="1371600" lvl="2" indent="-317500" algn="l" rtl="0">
              <a:lnSpc>
                <a:spcPct val="100000"/>
              </a:lnSpc>
              <a:spcBef>
                <a:spcPts val="0"/>
              </a:spcBef>
              <a:spcAft>
                <a:spcPts val="0"/>
              </a:spcAft>
              <a:buSzPts val="1400"/>
              <a:buChar char="■"/>
            </a:pPr>
            <a:r>
              <a:rPr lang="en-GB" sz="1600" dirty="0">
                <a:solidFill>
                  <a:schemeClr val="tx1"/>
                </a:solidFill>
              </a:rPr>
              <a:t>This is the address of the </a:t>
            </a:r>
            <a:r>
              <a:rPr lang="en-GB" sz="1600" dirty="0">
                <a:solidFill>
                  <a:schemeClr val="tx1"/>
                </a:solidFill>
                <a:latin typeface="Consolas"/>
                <a:ea typeface="Consolas"/>
                <a:cs typeface="Consolas"/>
                <a:sym typeface="Consolas"/>
              </a:rPr>
              <a:t>system</a:t>
            </a:r>
            <a:r>
              <a:rPr lang="en-GB" sz="1600" dirty="0">
                <a:solidFill>
                  <a:schemeClr val="tx1"/>
                </a:solidFill>
              </a:rPr>
              <a:t> function</a:t>
            </a:r>
            <a:endParaRPr sz="1600" dirty="0">
              <a:solidFill>
                <a:schemeClr val="tx1"/>
              </a:solidFill>
            </a:endParaRPr>
          </a:p>
          <a:p>
            <a:pPr marL="0" lvl="0" indent="0" algn="l" rtl="0">
              <a:spcBef>
                <a:spcPts val="1000"/>
              </a:spcBef>
              <a:spcAft>
                <a:spcPts val="1600"/>
              </a:spcAft>
              <a:buNone/>
            </a:pPr>
            <a:endParaRPr dirty="0"/>
          </a:p>
        </p:txBody>
      </p:sp>
      <p:sp>
        <p:nvSpPr>
          <p:cNvPr id="7" name="Google Shape;1088;p102"/>
          <p:cNvSpPr txBox="1"/>
          <p:nvPr/>
        </p:nvSpPr>
        <p:spPr>
          <a:xfrm>
            <a:off x="433219" y="3884892"/>
            <a:ext cx="5337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38761D"/>
                </a:solidFill>
              </a:rPr>
              <a:t>✔</a:t>
            </a:r>
            <a:endParaRPr sz="3600" b="1" dirty="0">
              <a:solidFill>
                <a:srgbClr val="38761D"/>
              </a:solidFill>
            </a:endParaRPr>
          </a:p>
        </p:txBody>
      </p:sp>
      <p:sp>
        <p:nvSpPr>
          <p:cNvPr id="8" name="Google Shape;1089;p102"/>
          <p:cNvSpPr txBox="1"/>
          <p:nvPr/>
        </p:nvSpPr>
        <p:spPr>
          <a:xfrm>
            <a:off x="433218" y="4482492"/>
            <a:ext cx="377371" cy="6454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38761D"/>
                </a:solidFill>
              </a:rPr>
              <a:t>✔</a:t>
            </a:r>
            <a:endParaRPr sz="3600" b="1" dirty="0">
              <a:solidFill>
                <a:srgbClr val="38761D"/>
              </a:solidFill>
            </a:endParaRPr>
          </a:p>
        </p:txBody>
      </p:sp>
      <p:sp>
        <p:nvSpPr>
          <p:cNvPr id="9" name="Google Shape;1089;p102"/>
          <p:cNvSpPr txBox="1"/>
          <p:nvPr/>
        </p:nvSpPr>
        <p:spPr>
          <a:xfrm>
            <a:off x="433219" y="5022567"/>
            <a:ext cx="5337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38761D"/>
                </a:solidFill>
              </a:rPr>
              <a:t>✔</a:t>
            </a:r>
            <a:endParaRPr sz="3600" b="1" dirty="0">
              <a:solidFill>
                <a:srgbClr val="38761D"/>
              </a:solidFill>
            </a:endParaRPr>
          </a:p>
        </p:txBody>
      </p:sp>
      <p:sp>
        <p:nvSpPr>
          <p:cNvPr id="2" name="Slide Number Placeholder 1">
            <a:extLst>
              <a:ext uri="{FF2B5EF4-FFF2-40B4-BE49-F238E27FC236}">
                <a16:creationId xmlns:a16="http://schemas.microsoft.com/office/drawing/2014/main" id="{A2910945-A7E0-0A47-ACD3-68FA501E29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99</a:t>
            </a:fld>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10687</Words>
  <Application>Microsoft Macintosh PowerPoint</Application>
  <PresentationFormat>On-screen Show (4:3)</PresentationFormat>
  <Paragraphs>1282</Paragraphs>
  <Slides>104</Slides>
  <Notes>104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104</vt:i4>
      </vt:variant>
    </vt:vector>
  </HeadingPairs>
  <TitlesOfParts>
    <vt:vector size="109" baseType="lpstr">
      <vt:lpstr>Arial</vt:lpstr>
      <vt:lpstr>Consolas</vt:lpstr>
      <vt:lpstr>Raleway</vt:lpstr>
      <vt:lpstr>Roboto</vt:lpstr>
      <vt:lpstr>Simple Light</vt:lpstr>
      <vt:lpstr>Internet of Things Reverse Engineering with Ghidra</vt:lpstr>
      <vt:lpstr>Background and Introduction</vt:lpstr>
      <vt:lpstr>What is Software Reverse Engineering?</vt:lpstr>
      <vt:lpstr>Why Reverse Engineer Software?</vt:lpstr>
      <vt:lpstr>Why Reverse Engineer Software?</vt:lpstr>
      <vt:lpstr>Why Reverse Engineer Software?</vt:lpstr>
      <vt:lpstr>Types of Code</vt:lpstr>
      <vt:lpstr>Source Code</vt:lpstr>
      <vt:lpstr>Assembly Code</vt:lpstr>
      <vt:lpstr>Machine Code</vt:lpstr>
      <vt:lpstr>Building Software: From Source to Executable</vt:lpstr>
      <vt:lpstr>Reversing Software</vt:lpstr>
      <vt:lpstr>Reverse Engineering Demonstration</vt:lpstr>
      <vt:lpstr>Reverse Engineering Demonstration</vt:lpstr>
      <vt:lpstr>Reverse Engineering Demonstration</vt:lpstr>
      <vt:lpstr>Where to Begin</vt:lpstr>
      <vt:lpstr>Writing the Original Source Code</vt:lpstr>
      <vt:lpstr>Original Source Code Observations</vt:lpstr>
      <vt:lpstr>Preprocessing</vt:lpstr>
      <vt:lpstr>Compilation</vt:lpstr>
      <vt:lpstr>Assembler Code Observations</vt:lpstr>
      <vt:lpstr>Assembly</vt:lpstr>
      <vt:lpstr>Relocatable Object File Observations</vt:lpstr>
      <vt:lpstr>PowerPoint Presentation</vt:lpstr>
      <vt:lpstr>Linking</vt:lpstr>
      <vt:lpstr>Executable File Observations</vt:lpstr>
      <vt:lpstr>Reverse Engineering Demonstration</vt:lpstr>
      <vt:lpstr>Where to Begin</vt:lpstr>
      <vt:lpstr>Disassembly</vt:lpstr>
      <vt:lpstr>Disassembly</vt:lpstr>
      <vt:lpstr>Disassembly</vt:lpstr>
      <vt:lpstr>Disassembly</vt:lpstr>
      <vt:lpstr>Disassembly Observations</vt:lpstr>
      <vt:lpstr>Disassembly Analysis</vt:lpstr>
      <vt:lpstr>Disassembly of the main() Function</vt:lpstr>
      <vt:lpstr>Disassembly of the main() Function</vt:lpstr>
      <vt:lpstr>Disassembly of the main() Function</vt:lpstr>
      <vt:lpstr>Disassembly of the main() Function</vt:lpstr>
      <vt:lpstr>Decompilation</vt:lpstr>
      <vt:lpstr>Decompilation Observations</vt:lpstr>
      <vt:lpstr>Examining Ghidra</vt:lpstr>
      <vt:lpstr>A Deeper Dive into the Ghidra Tool</vt:lpstr>
      <vt:lpstr>Other Ghidra Features</vt:lpstr>
      <vt:lpstr>Ghidra Supported Architectures</vt:lpstr>
      <vt:lpstr>Ghidra Definitions</vt:lpstr>
      <vt:lpstr>Ghidra Project Window</vt:lpstr>
      <vt:lpstr>Code Browser Tool</vt:lpstr>
      <vt:lpstr>Code Browser Tool: Default Views</vt:lpstr>
      <vt:lpstr>Listing View</vt:lpstr>
      <vt:lpstr>Decompiler View</vt:lpstr>
      <vt:lpstr>Program Trees View</vt:lpstr>
      <vt:lpstr>Symbol Tree View</vt:lpstr>
      <vt:lpstr>Defined Data View</vt:lpstr>
      <vt:lpstr>Memory Map View</vt:lpstr>
      <vt:lpstr>Return Oriented Programming</vt:lpstr>
      <vt:lpstr>ROP Overview</vt:lpstr>
      <vt:lpstr>ROP Evolution</vt:lpstr>
      <vt:lpstr>ROP Gadgets</vt:lpstr>
      <vt:lpstr>Using Ghidra to find ROP Gadgets</vt:lpstr>
      <vt:lpstr>Finding ROP Gadgets With Ghidra</vt:lpstr>
      <vt:lpstr>Finding the Address of the system Function in libc</vt:lpstr>
      <vt:lpstr>Finding the Address of the system Function in libc</vt:lpstr>
      <vt:lpstr>Address of the system Function in libc</vt:lpstr>
      <vt:lpstr>Dealing with Bad Characters</vt:lpstr>
      <vt:lpstr>ROP Gadget Requirements</vt:lpstr>
      <vt:lpstr>Finding Our First Gadget</vt:lpstr>
      <vt:lpstr>Finding a SUBU Instruction</vt:lpstr>
      <vt:lpstr>PowerPoint Presentation</vt:lpstr>
      <vt:lpstr>Finding a SUBU Instruction</vt:lpstr>
      <vt:lpstr>Finding a SUBU Instruction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ROP Gadget Requirements Review</vt:lpstr>
      <vt:lpstr>Finding Our Second Gadget</vt:lpstr>
      <vt:lpstr>About the MIPS MOVE instruction</vt:lpstr>
      <vt:lpstr>Finding a ‘move t9,s2’ Instruction</vt:lpstr>
      <vt:lpstr>Finding a ‘move t9,s2’ instruction</vt:lpstr>
      <vt:lpstr>Finding a ‘move t9,s2’ instruction</vt:lpstr>
      <vt:lpstr>Finding a ‘move t9,s2’ instruction</vt:lpstr>
      <vt:lpstr>Finding a ‘move t9,s2’ instruction</vt:lpstr>
      <vt:lpstr>PowerPoint Presentation</vt:lpstr>
      <vt:lpstr>PowerPoint Presentation</vt:lpstr>
      <vt:lpstr>PowerPoint Presentation</vt:lpstr>
      <vt:lpstr>PowerPoint Presentation</vt:lpstr>
      <vt:lpstr>PowerPoint Presentation</vt:lpstr>
      <vt:lpstr>PowerPoint Presentation</vt:lpstr>
      <vt:lpstr>ROP Gadget Requirements Review</vt:lpstr>
      <vt:lpstr>ROP Gadgets With Ghidra: Conclusions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Reverse Engineering with Ghidra</dc:title>
  <cp:lastModifiedBy>John Manferdelli</cp:lastModifiedBy>
  <cp:revision>29</cp:revision>
  <cp:lastPrinted>2019-09-29T23:36:06Z</cp:lastPrinted>
  <dcterms:modified xsi:type="dcterms:W3CDTF">2020-04-06T20:17:23Z</dcterms:modified>
</cp:coreProperties>
</file>